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56" r:id="rId1"/>
  </p:sldMasterIdLst>
  <p:notesMasterIdLst>
    <p:notesMasterId r:id="rId40"/>
  </p:notesMasterIdLst>
  <p:sldIdLst>
    <p:sldId id="263" r:id="rId2"/>
    <p:sldId id="280" r:id="rId3"/>
    <p:sldId id="367" r:id="rId4"/>
    <p:sldId id="369" r:id="rId5"/>
    <p:sldId id="396" r:id="rId6"/>
    <p:sldId id="397" r:id="rId7"/>
    <p:sldId id="380" r:id="rId8"/>
    <p:sldId id="381" r:id="rId9"/>
    <p:sldId id="256" r:id="rId10"/>
    <p:sldId id="376" r:id="rId11"/>
    <p:sldId id="399" r:id="rId12"/>
    <p:sldId id="378" r:id="rId13"/>
    <p:sldId id="400" r:id="rId14"/>
    <p:sldId id="410" r:id="rId15"/>
    <p:sldId id="382" r:id="rId16"/>
    <p:sldId id="339" r:id="rId17"/>
    <p:sldId id="342" r:id="rId18"/>
    <p:sldId id="346" r:id="rId19"/>
    <p:sldId id="343" r:id="rId20"/>
    <p:sldId id="398" r:id="rId21"/>
    <p:sldId id="340" r:id="rId22"/>
    <p:sldId id="345" r:id="rId23"/>
    <p:sldId id="384" r:id="rId24"/>
    <p:sldId id="341" r:id="rId25"/>
    <p:sldId id="344" r:id="rId26"/>
    <p:sldId id="347" r:id="rId27"/>
    <p:sldId id="348" r:id="rId28"/>
    <p:sldId id="349" r:id="rId29"/>
    <p:sldId id="350" r:id="rId30"/>
    <p:sldId id="351" r:id="rId31"/>
    <p:sldId id="352" r:id="rId32"/>
    <p:sldId id="353" r:id="rId33"/>
    <p:sldId id="354" r:id="rId34"/>
    <p:sldId id="355" r:id="rId35"/>
    <p:sldId id="406" r:id="rId36"/>
    <p:sldId id="402" r:id="rId37"/>
    <p:sldId id="401" r:id="rId38"/>
    <p:sldId id="315" r:id="rId39"/>
  </p:sldIdLst>
  <p:sldSz cx="9144000" cy="5143500" type="screen16x9"/>
  <p:notesSz cx="10018713" cy="6888163"/>
  <p:defaultTextStyle>
    <a:defPPr>
      <a:defRPr lang="en-US"/>
    </a:defPPr>
    <a:lvl1pPr marL="0" algn="l" defTabSz="771205" rtl="0" eaLnBrk="1" latinLnBrk="0" hangingPunct="1">
      <a:defRPr sz="1500" kern="1200">
        <a:solidFill>
          <a:schemeClr val="tx1"/>
        </a:solidFill>
        <a:latin typeface="+mn-lt"/>
        <a:ea typeface="+mn-ea"/>
        <a:cs typeface="+mn-cs"/>
      </a:defRPr>
    </a:lvl1pPr>
    <a:lvl2pPr marL="385602" algn="l" defTabSz="771205" rtl="0" eaLnBrk="1" latinLnBrk="0" hangingPunct="1">
      <a:defRPr sz="1500" kern="1200">
        <a:solidFill>
          <a:schemeClr val="tx1"/>
        </a:solidFill>
        <a:latin typeface="+mn-lt"/>
        <a:ea typeface="+mn-ea"/>
        <a:cs typeface="+mn-cs"/>
      </a:defRPr>
    </a:lvl2pPr>
    <a:lvl3pPr marL="771205" algn="l" defTabSz="771205" rtl="0" eaLnBrk="1" latinLnBrk="0" hangingPunct="1">
      <a:defRPr sz="1500" kern="1200">
        <a:solidFill>
          <a:schemeClr val="tx1"/>
        </a:solidFill>
        <a:latin typeface="+mn-lt"/>
        <a:ea typeface="+mn-ea"/>
        <a:cs typeface="+mn-cs"/>
      </a:defRPr>
    </a:lvl3pPr>
    <a:lvl4pPr marL="1156807" algn="l" defTabSz="771205" rtl="0" eaLnBrk="1" latinLnBrk="0" hangingPunct="1">
      <a:defRPr sz="1500" kern="1200">
        <a:solidFill>
          <a:schemeClr val="tx1"/>
        </a:solidFill>
        <a:latin typeface="+mn-lt"/>
        <a:ea typeface="+mn-ea"/>
        <a:cs typeface="+mn-cs"/>
      </a:defRPr>
    </a:lvl4pPr>
    <a:lvl5pPr marL="1542410" algn="l" defTabSz="771205" rtl="0" eaLnBrk="1" latinLnBrk="0" hangingPunct="1">
      <a:defRPr sz="1500" kern="1200">
        <a:solidFill>
          <a:schemeClr val="tx1"/>
        </a:solidFill>
        <a:latin typeface="+mn-lt"/>
        <a:ea typeface="+mn-ea"/>
        <a:cs typeface="+mn-cs"/>
      </a:defRPr>
    </a:lvl5pPr>
    <a:lvl6pPr marL="1928012" algn="l" defTabSz="771205" rtl="0" eaLnBrk="1" latinLnBrk="0" hangingPunct="1">
      <a:defRPr sz="1500" kern="1200">
        <a:solidFill>
          <a:schemeClr val="tx1"/>
        </a:solidFill>
        <a:latin typeface="+mn-lt"/>
        <a:ea typeface="+mn-ea"/>
        <a:cs typeface="+mn-cs"/>
      </a:defRPr>
    </a:lvl6pPr>
    <a:lvl7pPr marL="2313615" algn="l" defTabSz="771205" rtl="0" eaLnBrk="1" latinLnBrk="0" hangingPunct="1">
      <a:defRPr sz="1500" kern="1200">
        <a:solidFill>
          <a:schemeClr val="tx1"/>
        </a:solidFill>
        <a:latin typeface="+mn-lt"/>
        <a:ea typeface="+mn-ea"/>
        <a:cs typeface="+mn-cs"/>
      </a:defRPr>
    </a:lvl7pPr>
    <a:lvl8pPr marL="2699217" algn="l" defTabSz="771205" rtl="0" eaLnBrk="1" latinLnBrk="0" hangingPunct="1">
      <a:defRPr sz="1500" kern="1200">
        <a:solidFill>
          <a:schemeClr val="tx1"/>
        </a:solidFill>
        <a:latin typeface="+mn-lt"/>
        <a:ea typeface="+mn-ea"/>
        <a:cs typeface="+mn-cs"/>
      </a:defRPr>
    </a:lvl8pPr>
    <a:lvl9pPr marL="3084820" algn="l" defTabSz="771205"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6600"/>
    <a:srgbClr val="0066CC"/>
    <a:srgbClr val="0066FF"/>
    <a:srgbClr val="3399FF"/>
    <a:srgbClr val="66CCFF"/>
    <a:srgbClr val="6699FF"/>
    <a:srgbClr val="FF6600"/>
    <a:srgbClr val="FFFF66"/>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9" autoAdjust="0"/>
    <p:restoredTop sz="95166" autoAdjust="0"/>
  </p:normalViewPr>
  <p:slideViewPr>
    <p:cSldViewPr>
      <p:cViewPr varScale="1">
        <p:scale>
          <a:sx n="90" d="100"/>
          <a:sy n="90" d="100"/>
        </p:scale>
        <p:origin x="75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882CCC-A940-4400-BCFA-5303303BC2DE}"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PH"/>
        </a:p>
      </dgm:t>
    </dgm:pt>
    <dgm:pt modelId="{6B209E5B-4FD1-43A7-8DBA-41FD0A6453E5}">
      <dgm:prSet phldrT="[Text]"/>
      <dgm:spPr>
        <a:solidFill>
          <a:schemeClr val="accent1">
            <a:lumMod val="40000"/>
            <a:lumOff val="60000"/>
          </a:schemeClr>
        </a:solidFill>
      </dgm:spPr>
      <dgm:t>
        <a:bodyPr/>
        <a:lstStyle/>
        <a:p>
          <a:r>
            <a:rPr lang="en-PH" dirty="0"/>
            <a:t>Workmanship</a:t>
          </a:r>
        </a:p>
      </dgm:t>
    </dgm:pt>
    <dgm:pt modelId="{24621981-98A4-48A4-B8B1-6CAC42B24045}" type="parTrans" cxnId="{EED6C344-CE2F-4EC3-926C-E3881793D127}">
      <dgm:prSet/>
      <dgm:spPr/>
      <dgm:t>
        <a:bodyPr/>
        <a:lstStyle/>
        <a:p>
          <a:endParaRPr lang="en-PH"/>
        </a:p>
      </dgm:t>
    </dgm:pt>
    <dgm:pt modelId="{2739E4E4-420E-4B69-BBFD-0CC997015AD8}" type="sibTrans" cxnId="{EED6C344-CE2F-4EC3-926C-E3881793D127}">
      <dgm:prSet/>
      <dgm:spPr/>
      <dgm:t>
        <a:bodyPr/>
        <a:lstStyle/>
        <a:p>
          <a:endParaRPr lang="en-PH"/>
        </a:p>
      </dgm:t>
    </dgm:pt>
    <dgm:pt modelId="{4DD002C5-3109-404D-B39B-4E4B7961055B}">
      <dgm:prSet phldrT="[Text]" custT="1"/>
      <dgm:spPr>
        <a:ln>
          <a:noFill/>
        </a:ln>
      </dgm:spPr>
      <dgm:t>
        <a:bodyPr/>
        <a:lstStyle/>
        <a:p>
          <a:r>
            <a:rPr lang="en-PH" sz="900" b="1" dirty="0"/>
            <a:t>Technical expertise </a:t>
          </a:r>
          <a:r>
            <a:rPr lang="en-PH" sz="900" dirty="0"/>
            <a:t>on sheet metal fabrication and copper </a:t>
          </a:r>
          <a:r>
            <a:rPr lang="en-PH" sz="900" dirty="0" err="1"/>
            <a:t>busbarring</a:t>
          </a:r>
          <a:r>
            <a:rPr lang="en-PH" sz="900" dirty="0"/>
            <a:t> technologies</a:t>
          </a:r>
        </a:p>
      </dgm:t>
    </dgm:pt>
    <dgm:pt modelId="{E0E1AF23-D083-458F-921F-246AF6054788}" type="parTrans" cxnId="{5105FC62-EF2B-4FF8-BB18-253D9500A5DF}">
      <dgm:prSet/>
      <dgm:spPr/>
      <dgm:t>
        <a:bodyPr/>
        <a:lstStyle/>
        <a:p>
          <a:endParaRPr lang="en-PH"/>
        </a:p>
      </dgm:t>
    </dgm:pt>
    <dgm:pt modelId="{10A5A33B-5C9B-41D7-9B17-BED3287448F6}" type="sibTrans" cxnId="{5105FC62-EF2B-4FF8-BB18-253D9500A5DF}">
      <dgm:prSet/>
      <dgm:spPr/>
      <dgm:t>
        <a:bodyPr/>
        <a:lstStyle/>
        <a:p>
          <a:endParaRPr lang="en-PH"/>
        </a:p>
      </dgm:t>
    </dgm:pt>
    <dgm:pt modelId="{054CF836-0402-4B6F-AC88-2A4FDF93AFBA}">
      <dgm:prSet phldrT="[Text]"/>
      <dgm:spPr>
        <a:solidFill>
          <a:srgbClr val="66CCFF"/>
        </a:solidFill>
      </dgm:spPr>
      <dgm:t>
        <a:bodyPr/>
        <a:lstStyle/>
        <a:p>
          <a:r>
            <a:rPr lang="en-PH" dirty="0"/>
            <a:t>Quality Standard</a:t>
          </a:r>
        </a:p>
      </dgm:t>
    </dgm:pt>
    <dgm:pt modelId="{B3BFFEC7-FE40-409F-8515-95F246CD1B23}" type="parTrans" cxnId="{8A9D65FC-CDE8-40FC-AB68-76FEA0F3175C}">
      <dgm:prSet/>
      <dgm:spPr/>
      <dgm:t>
        <a:bodyPr/>
        <a:lstStyle/>
        <a:p>
          <a:endParaRPr lang="en-PH"/>
        </a:p>
      </dgm:t>
    </dgm:pt>
    <dgm:pt modelId="{3D1109AA-3FB6-4D88-8ABD-E0BAD28638F9}" type="sibTrans" cxnId="{8A9D65FC-CDE8-40FC-AB68-76FEA0F3175C}">
      <dgm:prSet/>
      <dgm:spPr/>
      <dgm:t>
        <a:bodyPr/>
        <a:lstStyle/>
        <a:p>
          <a:endParaRPr lang="en-PH"/>
        </a:p>
      </dgm:t>
    </dgm:pt>
    <dgm:pt modelId="{AD705FF3-481E-40E6-B0A5-404AFDB0F475}">
      <dgm:prSet phldrT="[Text]"/>
      <dgm:spPr>
        <a:solidFill>
          <a:srgbClr val="3399FF"/>
        </a:solidFill>
      </dgm:spPr>
      <dgm:t>
        <a:bodyPr/>
        <a:lstStyle/>
        <a:p>
          <a:r>
            <a:rPr lang="en-PH" dirty="0"/>
            <a:t>Testing Methodology</a:t>
          </a:r>
        </a:p>
      </dgm:t>
    </dgm:pt>
    <dgm:pt modelId="{3907DB8D-283E-4468-8E2A-4F4EDE6A9E50}" type="parTrans" cxnId="{ACB5C300-56EE-4272-ABBE-58975684316C}">
      <dgm:prSet/>
      <dgm:spPr/>
      <dgm:t>
        <a:bodyPr/>
        <a:lstStyle/>
        <a:p>
          <a:endParaRPr lang="en-PH"/>
        </a:p>
      </dgm:t>
    </dgm:pt>
    <dgm:pt modelId="{69DCBAFB-418E-47AE-86F3-DA5571C5DB00}" type="sibTrans" cxnId="{ACB5C300-56EE-4272-ABBE-58975684316C}">
      <dgm:prSet/>
      <dgm:spPr/>
      <dgm:t>
        <a:bodyPr/>
        <a:lstStyle/>
        <a:p>
          <a:endParaRPr lang="en-PH"/>
        </a:p>
      </dgm:t>
    </dgm:pt>
    <dgm:pt modelId="{A61282C9-A906-419B-8BF6-4D440D6413EE}">
      <dgm:prSet phldrT="[Text]"/>
      <dgm:spPr>
        <a:solidFill>
          <a:srgbClr val="0070C0"/>
        </a:solidFill>
      </dgm:spPr>
      <dgm:t>
        <a:bodyPr/>
        <a:lstStyle/>
        <a:p>
          <a:r>
            <a:rPr lang="en-PH" dirty="0"/>
            <a:t>Continuous Improvement</a:t>
          </a:r>
        </a:p>
      </dgm:t>
    </dgm:pt>
    <dgm:pt modelId="{52243F40-C8D7-4B34-AF40-B76E42461E9C}" type="parTrans" cxnId="{69BE0898-D773-4201-84A9-1777A719D143}">
      <dgm:prSet/>
      <dgm:spPr/>
      <dgm:t>
        <a:bodyPr/>
        <a:lstStyle/>
        <a:p>
          <a:endParaRPr lang="en-PH"/>
        </a:p>
      </dgm:t>
    </dgm:pt>
    <dgm:pt modelId="{754ED481-03C5-4D2E-9B67-DCF3DEC43F1F}" type="sibTrans" cxnId="{69BE0898-D773-4201-84A9-1777A719D143}">
      <dgm:prSet/>
      <dgm:spPr/>
      <dgm:t>
        <a:bodyPr/>
        <a:lstStyle/>
        <a:p>
          <a:endParaRPr lang="en-PH"/>
        </a:p>
      </dgm:t>
    </dgm:pt>
    <dgm:pt modelId="{7ECE325B-F6AF-455F-83AF-DD994C9977E5}">
      <dgm:prSet phldrT="[Text]" custT="1"/>
      <dgm:spPr>
        <a:ln>
          <a:noFill/>
        </a:ln>
      </dgm:spPr>
      <dgm:t>
        <a:bodyPr/>
        <a:lstStyle/>
        <a:p>
          <a:r>
            <a:rPr lang="en-PH" sz="900" b="1" dirty="0"/>
            <a:t>Employee training </a:t>
          </a:r>
          <a:r>
            <a:rPr lang="en-PH" sz="900" dirty="0"/>
            <a:t>opportunities promote skillset and talent development</a:t>
          </a:r>
        </a:p>
      </dgm:t>
    </dgm:pt>
    <dgm:pt modelId="{621707A8-CC7E-4B43-8591-21F7BA1E0297}" type="sibTrans" cxnId="{1828FF2E-0DB1-473B-ABB7-FABDA006843D}">
      <dgm:prSet/>
      <dgm:spPr/>
      <dgm:t>
        <a:bodyPr/>
        <a:lstStyle/>
        <a:p>
          <a:endParaRPr lang="en-PH"/>
        </a:p>
      </dgm:t>
    </dgm:pt>
    <dgm:pt modelId="{EF859675-710E-4829-8DB2-6F3EA774B266}" type="parTrans" cxnId="{1828FF2E-0DB1-473B-ABB7-FABDA006843D}">
      <dgm:prSet/>
      <dgm:spPr/>
      <dgm:t>
        <a:bodyPr/>
        <a:lstStyle/>
        <a:p>
          <a:endParaRPr lang="en-PH"/>
        </a:p>
      </dgm:t>
    </dgm:pt>
    <dgm:pt modelId="{CC0DEDD6-2647-4618-A886-71FE658F0C50}">
      <dgm:prSet phldrT="[Text]" custT="1"/>
      <dgm:spPr>
        <a:ln>
          <a:noFill/>
        </a:ln>
      </dgm:spPr>
      <dgm:t>
        <a:bodyPr/>
        <a:lstStyle/>
        <a:p>
          <a:r>
            <a:rPr lang="en-PH" sz="900" b="1" dirty="0"/>
            <a:t>Rigorous Quality Assurance process </a:t>
          </a:r>
          <a:r>
            <a:rPr lang="en-PH" sz="900" b="0" dirty="0"/>
            <a:t>is performed with our 10-point inspection</a:t>
          </a:r>
        </a:p>
      </dgm:t>
    </dgm:pt>
    <dgm:pt modelId="{C812E1B1-6EB7-42A9-8574-A04591076575}" type="sibTrans" cxnId="{483624A8-1D3A-4A2C-A102-07A3067951E3}">
      <dgm:prSet/>
      <dgm:spPr/>
      <dgm:t>
        <a:bodyPr/>
        <a:lstStyle/>
        <a:p>
          <a:endParaRPr lang="en-PH"/>
        </a:p>
      </dgm:t>
    </dgm:pt>
    <dgm:pt modelId="{2FE71C8A-D612-4715-9423-E654830B98F7}" type="parTrans" cxnId="{483624A8-1D3A-4A2C-A102-07A3067951E3}">
      <dgm:prSet/>
      <dgm:spPr/>
      <dgm:t>
        <a:bodyPr/>
        <a:lstStyle/>
        <a:p>
          <a:endParaRPr lang="en-PH"/>
        </a:p>
      </dgm:t>
    </dgm:pt>
    <dgm:pt modelId="{DB6E685A-06D8-4FF2-8EBC-BC11E3102689}">
      <dgm:prSet phldrT="[Text]" custT="1"/>
      <dgm:spPr>
        <a:ln>
          <a:noFill/>
        </a:ln>
      </dgm:spPr>
      <dgm:t>
        <a:bodyPr/>
        <a:lstStyle/>
        <a:p>
          <a:r>
            <a:rPr lang="en-PH" sz="900" b="1" dirty="0"/>
            <a:t>Ensuring safety </a:t>
          </a:r>
          <a:r>
            <a:rPr lang="en-PH" sz="900" dirty="0"/>
            <a:t>through investment in high precision testing equipment</a:t>
          </a:r>
        </a:p>
      </dgm:t>
    </dgm:pt>
    <dgm:pt modelId="{30727786-9409-433E-B872-503DC87D2A18}" type="sibTrans" cxnId="{A3CD6C1B-B491-4160-AA28-B045E9B577A0}">
      <dgm:prSet/>
      <dgm:spPr/>
      <dgm:t>
        <a:bodyPr/>
        <a:lstStyle/>
        <a:p>
          <a:endParaRPr lang="en-PH"/>
        </a:p>
      </dgm:t>
    </dgm:pt>
    <dgm:pt modelId="{0470D1CC-62C8-440D-972D-DBBB0179EDA4}" type="parTrans" cxnId="{A3CD6C1B-B491-4160-AA28-B045E9B577A0}">
      <dgm:prSet/>
      <dgm:spPr/>
      <dgm:t>
        <a:bodyPr/>
        <a:lstStyle/>
        <a:p>
          <a:endParaRPr lang="en-PH"/>
        </a:p>
      </dgm:t>
    </dgm:pt>
    <dgm:pt modelId="{4972C1A5-F46B-1E4E-8459-0DC909E99681}">
      <dgm:prSet phldrT="[Text]" custT="1"/>
      <dgm:spPr>
        <a:ln>
          <a:noFill/>
        </a:ln>
      </dgm:spPr>
      <dgm:t>
        <a:bodyPr/>
        <a:lstStyle/>
        <a:p>
          <a:r>
            <a:rPr lang="en-PH" sz="900" b="1" dirty="0"/>
            <a:t>Full client transparency </a:t>
          </a:r>
          <a:r>
            <a:rPr lang="en-PH" sz="900" dirty="0"/>
            <a:t>on raw materials used, and manufacturing process</a:t>
          </a:r>
        </a:p>
      </dgm:t>
    </dgm:pt>
    <dgm:pt modelId="{00A5C43C-CFD2-3E48-9547-8F0085F30F92}" type="parTrans" cxnId="{568AD4AB-1938-E74D-9837-5538B6E7E6F8}">
      <dgm:prSet/>
      <dgm:spPr/>
      <dgm:t>
        <a:bodyPr/>
        <a:lstStyle/>
        <a:p>
          <a:endParaRPr lang="en-US"/>
        </a:p>
      </dgm:t>
    </dgm:pt>
    <dgm:pt modelId="{F395685C-ADA6-8843-BA5C-28CC90B850A7}" type="sibTrans" cxnId="{568AD4AB-1938-E74D-9837-5538B6E7E6F8}">
      <dgm:prSet/>
      <dgm:spPr/>
      <dgm:t>
        <a:bodyPr/>
        <a:lstStyle/>
        <a:p>
          <a:endParaRPr lang="en-US"/>
        </a:p>
      </dgm:t>
    </dgm:pt>
    <dgm:pt modelId="{7BE54CA9-B8B0-754B-8083-DAE8CC77519B}">
      <dgm:prSet phldrT="[Text]" custT="1"/>
      <dgm:spPr>
        <a:ln>
          <a:noFill/>
        </a:ln>
      </dgm:spPr>
      <dgm:t>
        <a:bodyPr/>
        <a:lstStyle/>
        <a:p>
          <a:r>
            <a:rPr lang="en-PH" sz="900" b="1" dirty="0"/>
            <a:t>Scalable processes</a:t>
          </a:r>
          <a:r>
            <a:rPr lang="en-PH" sz="900" dirty="0"/>
            <a:t> are attained by performing regular operational analysis</a:t>
          </a:r>
        </a:p>
      </dgm:t>
    </dgm:pt>
    <dgm:pt modelId="{5EC20483-9AD1-A14A-AB5E-F7FB29DCBB83}" type="parTrans" cxnId="{B3D531A3-B94C-6C42-B81E-1CE554CFDAFA}">
      <dgm:prSet/>
      <dgm:spPr/>
      <dgm:t>
        <a:bodyPr/>
        <a:lstStyle/>
        <a:p>
          <a:endParaRPr lang="en-US"/>
        </a:p>
      </dgm:t>
    </dgm:pt>
    <dgm:pt modelId="{DFE73ED4-268D-0546-8022-BFE75294A5A9}" type="sibTrans" cxnId="{B3D531A3-B94C-6C42-B81E-1CE554CFDAFA}">
      <dgm:prSet/>
      <dgm:spPr/>
      <dgm:t>
        <a:bodyPr/>
        <a:lstStyle/>
        <a:p>
          <a:endParaRPr lang="en-US"/>
        </a:p>
      </dgm:t>
    </dgm:pt>
    <dgm:pt modelId="{7B428E73-A8F3-44C2-90AD-BB90A363E9B3}">
      <dgm:prSet phldrT="[Text]" custT="1"/>
      <dgm:spPr>
        <a:ln>
          <a:noFill/>
        </a:ln>
      </dgm:spPr>
      <dgm:t>
        <a:bodyPr/>
        <a:lstStyle/>
        <a:p>
          <a:endParaRPr lang="en-PH" sz="900" dirty="0"/>
        </a:p>
      </dgm:t>
    </dgm:pt>
    <dgm:pt modelId="{7DCAD95D-1C16-4E20-95D6-71EB7D24FBC1}" type="parTrans" cxnId="{4264F859-0850-404E-97F5-AD53EC1E41B6}">
      <dgm:prSet/>
      <dgm:spPr/>
      <dgm:t>
        <a:bodyPr/>
        <a:lstStyle/>
        <a:p>
          <a:endParaRPr lang="en-PH"/>
        </a:p>
      </dgm:t>
    </dgm:pt>
    <dgm:pt modelId="{1F061841-3170-4DD4-B8E6-8040FF460E85}" type="sibTrans" cxnId="{4264F859-0850-404E-97F5-AD53EC1E41B6}">
      <dgm:prSet/>
      <dgm:spPr/>
      <dgm:t>
        <a:bodyPr/>
        <a:lstStyle/>
        <a:p>
          <a:endParaRPr lang="en-PH"/>
        </a:p>
      </dgm:t>
    </dgm:pt>
    <dgm:pt modelId="{C830CCBA-13FB-47AB-9DD9-616C211A8008}">
      <dgm:prSet phldrT="[Text]" custT="1"/>
      <dgm:spPr>
        <a:ln>
          <a:noFill/>
        </a:ln>
      </dgm:spPr>
      <dgm:t>
        <a:bodyPr/>
        <a:lstStyle/>
        <a:p>
          <a:endParaRPr lang="en-PH" sz="900" dirty="0"/>
        </a:p>
      </dgm:t>
    </dgm:pt>
    <dgm:pt modelId="{E3AA9C1C-2785-4A1F-95DC-BA97DB398C2E}" type="parTrans" cxnId="{153B0A7D-9C78-4569-AF10-5B27BA19AC7C}">
      <dgm:prSet/>
      <dgm:spPr/>
      <dgm:t>
        <a:bodyPr/>
        <a:lstStyle/>
        <a:p>
          <a:endParaRPr lang="en-PH"/>
        </a:p>
      </dgm:t>
    </dgm:pt>
    <dgm:pt modelId="{E78D69BC-8F80-4F23-ADA6-21FC0A6775AD}" type="sibTrans" cxnId="{153B0A7D-9C78-4569-AF10-5B27BA19AC7C}">
      <dgm:prSet/>
      <dgm:spPr/>
      <dgm:t>
        <a:bodyPr/>
        <a:lstStyle/>
        <a:p>
          <a:endParaRPr lang="en-PH"/>
        </a:p>
      </dgm:t>
    </dgm:pt>
    <dgm:pt modelId="{41D544F2-0020-4FBD-8FB0-1B5AB82D0BAC}" type="pres">
      <dgm:prSet presAssocID="{36882CCC-A940-4400-BCFA-5303303BC2DE}" presName="cycleMatrixDiagram" presStyleCnt="0">
        <dgm:presLayoutVars>
          <dgm:chMax val="1"/>
          <dgm:dir/>
          <dgm:animLvl val="lvl"/>
          <dgm:resizeHandles val="exact"/>
        </dgm:presLayoutVars>
      </dgm:prSet>
      <dgm:spPr/>
    </dgm:pt>
    <dgm:pt modelId="{FF2728E2-AB3E-4397-A36C-E1AD61351BD0}" type="pres">
      <dgm:prSet presAssocID="{36882CCC-A940-4400-BCFA-5303303BC2DE}" presName="children" presStyleCnt="0"/>
      <dgm:spPr/>
    </dgm:pt>
    <dgm:pt modelId="{0B8728EB-377B-405A-A14F-536DB1F542FA}" type="pres">
      <dgm:prSet presAssocID="{36882CCC-A940-4400-BCFA-5303303BC2DE}" presName="child1group" presStyleCnt="0"/>
      <dgm:spPr/>
    </dgm:pt>
    <dgm:pt modelId="{5F84809F-94F2-4FBE-A8BB-97ACFDA736CA}" type="pres">
      <dgm:prSet presAssocID="{36882CCC-A940-4400-BCFA-5303303BC2DE}" presName="child1" presStyleLbl="bgAcc1" presStyleIdx="0" presStyleCnt="4" custScaleX="125705" custLinFactNeighborX="-22028" custLinFactNeighborY="2029"/>
      <dgm:spPr/>
    </dgm:pt>
    <dgm:pt modelId="{E73A2928-1200-4FD9-A321-3C763B27D442}" type="pres">
      <dgm:prSet presAssocID="{36882CCC-A940-4400-BCFA-5303303BC2DE}" presName="child1Text" presStyleLbl="bgAcc1" presStyleIdx="0" presStyleCnt="4">
        <dgm:presLayoutVars>
          <dgm:bulletEnabled val="1"/>
        </dgm:presLayoutVars>
      </dgm:prSet>
      <dgm:spPr/>
    </dgm:pt>
    <dgm:pt modelId="{9D1E7A38-AF5B-4276-A7F4-979FEDD499D9}" type="pres">
      <dgm:prSet presAssocID="{36882CCC-A940-4400-BCFA-5303303BC2DE}" presName="child2group" presStyleCnt="0"/>
      <dgm:spPr/>
    </dgm:pt>
    <dgm:pt modelId="{A3C8AAD7-3864-4BBE-BF54-9DF3DEFA95AD}" type="pres">
      <dgm:prSet presAssocID="{36882CCC-A940-4400-BCFA-5303303BC2DE}" presName="child2" presStyleLbl="bgAcc1" presStyleIdx="1" presStyleCnt="4"/>
      <dgm:spPr/>
    </dgm:pt>
    <dgm:pt modelId="{D6AEA320-8856-45EE-8CFF-06109D2E4998}" type="pres">
      <dgm:prSet presAssocID="{36882CCC-A940-4400-BCFA-5303303BC2DE}" presName="child2Text" presStyleLbl="bgAcc1" presStyleIdx="1" presStyleCnt="4">
        <dgm:presLayoutVars>
          <dgm:bulletEnabled val="1"/>
        </dgm:presLayoutVars>
      </dgm:prSet>
      <dgm:spPr/>
    </dgm:pt>
    <dgm:pt modelId="{43CCEA56-7982-49F5-BFE8-BEA2D09A2CD4}" type="pres">
      <dgm:prSet presAssocID="{36882CCC-A940-4400-BCFA-5303303BC2DE}" presName="child3group" presStyleCnt="0"/>
      <dgm:spPr/>
    </dgm:pt>
    <dgm:pt modelId="{99917CB1-3BC8-4328-B6D9-49B64CAB81C4}" type="pres">
      <dgm:prSet presAssocID="{36882CCC-A940-4400-BCFA-5303303BC2DE}" presName="child3" presStyleLbl="bgAcc1" presStyleIdx="2" presStyleCnt="4"/>
      <dgm:spPr/>
    </dgm:pt>
    <dgm:pt modelId="{F62B99E4-FEFE-4BBB-A020-01579276B88E}" type="pres">
      <dgm:prSet presAssocID="{36882CCC-A940-4400-BCFA-5303303BC2DE}" presName="child3Text" presStyleLbl="bgAcc1" presStyleIdx="2" presStyleCnt="4">
        <dgm:presLayoutVars>
          <dgm:bulletEnabled val="1"/>
        </dgm:presLayoutVars>
      </dgm:prSet>
      <dgm:spPr/>
    </dgm:pt>
    <dgm:pt modelId="{E2645B3A-1BE8-46EE-BA4D-456F8E93A86A}" type="pres">
      <dgm:prSet presAssocID="{36882CCC-A940-4400-BCFA-5303303BC2DE}" presName="child4group" presStyleCnt="0"/>
      <dgm:spPr/>
    </dgm:pt>
    <dgm:pt modelId="{4564245F-5999-44E1-9D76-75BFE66F4C77}" type="pres">
      <dgm:prSet presAssocID="{36882CCC-A940-4400-BCFA-5303303BC2DE}" presName="child4" presStyleLbl="bgAcc1" presStyleIdx="3" presStyleCnt="4" custScaleX="112919" custLinFactNeighborX="-32999" custLinFactNeighborY="-30523"/>
      <dgm:spPr/>
    </dgm:pt>
    <dgm:pt modelId="{EF05AB29-F1D8-44ED-BE39-DADD2B389A63}" type="pres">
      <dgm:prSet presAssocID="{36882CCC-A940-4400-BCFA-5303303BC2DE}" presName="child4Text" presStyleLbl="bgAcc1" presStyleIdx="3" presStyleCnt="4">
        <dgm:presLayoutVars>
          <dgm:bulletEnabled val="1"/>
        </dgm:presLayoutVars>
      </dgm:prSet>
      <dgm:spPr/>
    </dgm:pt>
    <dgm:pt modelId="{20FF974E-A421-4641-84A9-034667BC5E25}" type="pres">
      <dgm:prSet presAssocID="{36882CCC-A940-4400-BCFA-5303303BC2DE}" presName="childPlaceholder" presStyleCnt="0"/>
      <dgm:spPr/>
    </dgm:pt>
    <dgm:pt modelId="{B1CAD7DB-02FE-4DD3-AEC0-3026F92B4BFF}" type="pres">
      <dgm:prSet presAssocID="{36882CCC-A940-4400-BCFA-5303303BC2DE}" presName="circle" presStyleCnt="0"/>
      <dgm:spPr/>
    </dgm:pt>
    <dgm:pt modelId="{595C0E46-FB65-494E-8854-E0986EB5D883}" type="pres">
      <dgm:prSet presAssocID="{36882CCC-A940-4400-BCFA-5303303BC2DE}" presName="quadrant1" presStyleLbl="node1" presStyleIdx="0" presStyleCnt="4">
        <dgm:presLayoutVars>
          <dgm:chMax val="1"/>
          <dgm:bulletEnabled val="1"/>
        </dgm:presLayoutVars>
      </dgm:prSet>
      <dgm:spPr/>
    </dgm:pt>
    <dgm:pt modelId="{57DA146C-0F2D-4499-8034-E4272B030A6C}" type="pres">
      <dgm:prSet presAssocID="{36882CCC-A940-4400-BCFA-5303303BC2DE}" presName="quadrant2" presStyleLbl="node1" presStyleIdx="1" presStyleCnt="4">
        <dgm:presLayoutVars>
          <dgm:chMax val="1"/>
          <dgm:bulletEnabled val="1"/>
        </dgm:presLayoutVars>
      </dgm:prSet>
      <dgm:spPr/>
    </dgm:pt>
    <dgm:pt modelId="{A7651925-9500-4138-8B02-1C591490D129}" type="pres">
      <dgm:prSet presAssocID="{36882CCC-A940-4400-BCFA-5303303BC2DE}" presName="quadrant3" presStyleLbl="node1" presStyleIdx="2" presStyleCnt="4">
        <dgm:presLayoutVars>
          <dgm:chMax val="1"/>
          <dgm:bulletEnabled val="1"/>
        </dgm:presLayoutVars>
      </dgm:prSet>
      <dgm:spPr/>
    </dgm:pt>
    <dgm:pt modelId="{64EACE1F-611E-4131-9701-B77DC6C9CC81}" type="pres">
      <dgm:prSet presAssocID="{36882CCC-A940-4400-BCFA-5303303BC2DE}" presName="quadrant4" presStyleLbl="node1" presStyleIdx="3" presStyleCnt="4">
        <dgm:presLayoutVars>
          <dgm:chMax val="1"/>
          <dgm:bulletEnabled val="1"/>
        </dgm:presLayoutVars>
      </dgm:prSet>
      <dgm:spPr/>
    </dgm:pt>
    <dgm:pt modelId="{F1D48C2F-AA01-4C60-8A4F-0C757EDD461B}" type="pres">
      <dgm:prSet presAssocID="{36882CCC-A940-4400-BCFA-5303303BC2DE}" presName="quadrantPlaceholder" presStyleCnt="0"/>
      <dgm:spPr/>
    </dgm:pt>
    <dgm:pt modelId="{ED5D45A0-BF4F-4575-946B-34AAF27D8A4B}" type="pres">
      <dgm:prSet presAssocID="{36882CCC-A940-4400-BCFA-5303303BC2DE}" presName="center1" presStyleLbl="fgShp" presStyleIdx="0" presStyleCnt="2"/>
      <dgm:spPr>
        <a:solidFill>
          <a:schemeClr val="tx1">
            <a:lumMod val="50000"/>
            <a:lumOff val="50000"/>
          </a:schemeClr>
        </a:solidFill>
      </dgm:spPr>
    </dgm:pt>
    <dgm:pt modelId="{294BFBAA-3061-406F-8306-3885BB63EEA3}" type="pres">
      <dgm:prSet presAssocID="{36882CCC-A940-4400-BCFA-5303303BC2DE}" presName="center2" presStyleLbl="fgShp" presStyleIdx="1" presStyleCnt="2"/>
      <dgm:spPr>
        <a:solidFill>
          <a:schemeClr val="tx1">
            <a:lumMod val="50000"/>
            <a:lumOff val="50000"/>
          </a:schemeClr>
        </a:solidFill>
      </dgm:spPr>
    </dgm:pt>
  </dgm:ptLst>
  <dgm:cxnLst>
    <dgm:cxn modelId="{ACB5C300-56EE-4272-ABBE-58975684316C}" srcId="{36882CCC-A940-4400-BCFA-5303303BC2DE}" destId="{AD705FF3-481E-40E6-B0A5-404AFDB0F475}" srcOrd="2" destOrd="0" parTransId="{3907DB8D-283E-4468-8E2A-4F4EDE6A9E50}" sibTransId="{69DCBAFB-418E-47AE-86F3-DA5571C5DB00}"/>
    <dgm:cxn modelId="{3AB90417-070D-418A-9D3D-6715130962DD}" type="presOf" srcId="{7B428E73-A8F3-44C2-90AD-BB90A363E9B3}" destId="{A3C8AAD7-3864-4BBE-BF54-9DF3DEFA95AD}" srcOrd="0" destOrd="2" presId="urn:microsoft.com/office/officeart/2005/8/layout/cycle4"/>
    <dgm:cxn modelId="{A3CD6C1B-B491-4160-AA28-B045E9B577A0}" srcId="{AD705FF3-481E-40E6-B0A5-404AFDB0F475}" destId="{DB6E685A-06D8-4FF2-8EBC-BC11E3102689}" srcOrd="0" destOrd="0" parTransId="{0470D1CC-62C8-440D-972D-DBBB0179EDA4}" sibTransId="{30727786-9409-433E-B872-503DC87D2A18}"/>
    <dgm:cxn modelId="{041D822C-575E-49BB-831B-5591F251905E}" type="presOf" srcId="{7B428E73-A8F3-44C2-90AD-BB90A363E9B3}" destId="{D6AEA320-8856-45EE-8CFF-06109D2E4998}" srcOrd="1" destOrd="2" presId="urn:microsoft.com/office/officeart/2005/8/layout/cycle4"/>
    <dgm:cxn modelId="{6B70512D-0A3F-491E-9859-92733A5400CA}" type="presOf" srcId="{C830CCBA-13FB-47AB-9DD9-616C211A8008}" destId="{D6AEA320-8856-45EE-8CFF-06109D2E4998}" srcOrd="1" destOrd="1" presId="urn:microsoft.com/office/officeart/2005/8/layout/cycle4"/>
    <dgm:cxn modelId="{1828FF2E-0DB1-473B-ABB7-FABDA006843D}" srcId="{A61282C9-A906-419B-8BF6-4D440D6413EE}" destId="{7ECE325B-F6AF-455F-83AF-DD994C9977E5}" srcOrd="0" destOrd="0" parTransId="{EF859675-710E-4829-8DB2-6F3EA774B266}" sibTransId="{621707A8-CC7E-4B43-8591-21F7BA1E0297}"/>
    <dgm:cxn modelId="{D09BFB3B-2B2C-444B-9BC1-5DF259BE8119}" type="presOf" srcId="{054CF836-0402-4B6F-AC88-2A4FDF93AFBA}" destId="{57DA146C-0F2D-4499-8034-E4272B030A6C}" srcOrd="0" destOrd="0" presId="urn:microsoft.com/office/officeart/2005/8/layout/cycle4"/>
    <dgm:cxn modelId="{60D15141-F1C3-1F4C-B0E0-39C2AE530408}" type="presOf" srcId="{4972C1A5-F46B-1E4E-8459-0DC909E99681}" destId="{5F84809F-94F2-4FBE-A8BB-97ACFDA736CA}" srcOrd="0" destOrd="1" presId="urn:microsoft.com/office/officeart/2005/8/layout/cycle4"/>
    <dgm:cxn modelId="{5105FC62-EF2B-4FF8-BB18-253D9500A5DF}" srcId="{6B209E5B-4FD1-43A7-8DBA-41FD0A6453E5}" destId="{4DD002C5-3109-404D-B39B-4E4B7961055B}" srcOrd="0" destOrd="0" parTransId="{E0E1AF23-D083-458F-921F-246AF6054788}" sibTransId="{10A5A33B-5C9B-41D7-9B17-BED3287448F6}"/>
    <dgm:cxn modelId="{EED6C344-CE2F-4EC3-926C-E3881793D127}" srcId="{36882CCC-A940-4400-BCFA-5303303BC2DE}" destId="{6B209E5B-4FD1-43A7-8DBA-41FD0A6453E5}" srcOrd="0" destOrd="0" parTransId="{24621981-98A4-48A4-B8B1-6CAC42B24045}" sibTransId="{2739E4E4-420E-4B69-BBFD-0CC997015AD8}"/>
    <dgm:cxn modelId="{3FAC2B75-3F63-4507-8AC8-191D427DFB45}" type="presOf" srcId="{CC0DEDD6-2647-4618-A886-71FE658F0C50}" destId="{D6AEA320-8856-45EE-8CFF-06109D2E4998}" srcOrd="1" destOrd="0" presId="urn:microsoft.com/office/officeart/2005/8/layout/cycle4"/>
    <dgm:cxn modelId="{8008AE56-8889-4ED6-AB2A-37F4762D692D}" type="presOf" srcId="{C830CCBA-13FB-47AB-9DD9-616C211A8008}" destId="{A3C8AAD7-3864-4BBE-BF54-9DF3DEFA95AD}" srcOrd="0" destOrd="1" presId="urn:microsoft.com/office/officeart/2005/8/layout/cycle4"/>
    <dgm:cxn modelId="{4264F859-0850-404E-97F5-AD53EC1E41B6}" srcId="{054CF836-0402-4B6F-AC88-2A4FDF93AFBA}" destId="{7B428E73-A8F3-44C2-90AD-BB90A363E9B3}" srcOrd="2" destOrd="0" parTransId="{7DCAD95D-1C16-4E20-95D6-71EB7D24FBC1}" sibTransId="{1F061841-3170-4DD4-B8E6-8040FF460E85}"/>
    <dgm:cxn modelId="{153B0A7D-9C78-4569-AF10-5B27BA19AC7C}" srcId="{054CF836-0402-4B6F-AC88-2A4FDF93AFBA}" destId="{C830CCBA-13FB-47AB-9DD9-616C211A8008}" srcOrd="1" destOrd="0" parTransId="{E3AA9C1C-2785-4A1F-95DC-BA97DB398C2E}" sibTransId="{E78D69BC-8F80-4F23-ADA6-21FC0A6775AD}"/>
    <dgm:cxn modelId="{59A5D583-93E9-4B9A-9CA2-BD24090C01FD}" type="presOf" srcId="{7ECE325B-F6AF-455F-83AF-DD994C9977E5}" destId="{4564245F-5999-44E1-9D76-75BFE66F4C77}" srcOrd="0" destOrd="0" presId="urn:microsoft.com/office/officeart/2005/8/layout/cycle4"/>
    <dgm:cxn modelId="{79083288-14D5-48B3-9579-4386434FECDB}" type="presOf" srcId="{DB6E685A-06D8-4FF2-8EBC-BC11E3102689}" destId="{99917CB1-3BC8-4328-B6D9-49B64CAB81C4}" srcOrd="0" destOrd="0" presId="urn:microsoft.com/office/officeart/2005/8/layout/cycle4"/>
    <dgm:cxn modelId="{26CEE494-BA18-4B19-A17A-85DDDBC1BFB8}" type="presOf" srcId="{AD705FF3-481E-40E6-B0A5-404AFDB0F475}" destId="{A7651925-9500-4138-8B02-1C591490D129}" srcOrd="0" destOrd="0" presId="urn:microsoft.com/office/officeart/2005/8/layout/cycle4"/>
    <dgm:cxn modelId="{7C722696-BF44-2046-BCEB-489E5C558F0F}" type="presOf" srcId="{4972C1A5-F46B-1E4E-8459-0DC909E99681}" destId="{E73A2928-1200-4FD9-A321-3C763B27D442}" srcOrd="1" destOrd="1" presId="urn:microsoft.com/office/officeart/2005/8/layout/cycle4"/>
    <dgm:cxn modelId="{69BE0898-D773-4201-84A9-1777A719D143}" srcId="{36882CCC-A940-4400-BCFA-5303303BC2DE}" destId="{A61282C9-A906-419B-8BF6-4D440D6413EE}" srcOrd="3" destOrd="0" parTransId="{52243F40-C8D7-4B34-AF40-B76E42461E9C}" sibTransId="{754ED481-03C5-4D2E-9B67-DCF3DEC43F1F}"/>
    <dgm:cxn modelId="{6A5EE99F-C348-42FC-9915-FB1C075FAD97}" type="presOf" srcId="{4DD002C5-3109-404D-B39B-4E4B7961055B}" destId="{5F84809F-94F2-4FBE-A8BB-97ACFDA736CA}" srcOrd="0" destOrd="0" presId="urn:microsoft.com/office/officeart/2005/8/layout/cycle4"/>
    <dgm:cxn modelId="{F50C7CA1-8149-426B-B5AE-475ED0C871F8}" type="presOf" srcId="{7ECE325B-F6AF-455F-83AF-DD994C9977E5}" destId="{EF05AB29-F1D8-44ED-BE39-DADD2B389A63}" srcOrd="1" destOrd="0" presId="urn:microsoft.com/office/officeart/2005/8/layout/cycle4"/>
    <dgm:cxn modelId="{B3D531A3-B94C-6C42-B81E-1CE554CFDAFA}" srcId="{A61282C9-A906-419B-8BF6-4D440D6413EE}" destId="{7BE54CA9-B8B0-754B-8083-DAE8CC77519B}" srcOrd="1" destOrd="0" parTransId="{5EC20483-9AD1-A14A-AB5E-F7FB29DCBB83}" sibTransId="{DFE73ED4-268D-0546-8022-BFE75294A5A9}"/>
    <dgm:cxn modelId="{483624A8-1D3A-4A2C-A102-07A3067951E3}" srcId="{054CF836-0402-4B6F-AC88-2A4FDF93AFBA}" destId="{CC0DEDD6-2647-4618-A886-71FE658F0C50}" srcOrd="0" destOrd="0" parTransId="{2FE71C8A-D612-4715-9423-E654830B98F7}" sibTransId="{C812E1B1-6EB7-42A9-8574-A04591076575}"/>
    <dgm:cxn modelId="{568AD4AB-1938-E74D-9837-5538B6E7E6F8}" srcId="{6B209E5B-4FD1-43A7-8DBA-41FD0A6453E5}" destId="{4972C1A5-F46B-1E4E-8459-0DC909E99681}" srcOrd="1" destOrd="0" parTransId="{00A5C43C-CFD2-3E48-9547-8F0085F30F92}" sibTransId="{F395685C-ADA6-8843-BA5C-28CC90B850A7}"/>
    <dgm:cxn modelId="{ED3AE9B1-A599-7945-9941-448DB42D4323}" type="presOf" srcId="{7BE54CA9-B8B0-754B-8083-DAE8CC77519B}" destId="{EF05AB29-F1D8-44ED-BE39-DADD2B389A63}" srcOrd="1" destOrd="1" presId="urn:microsoft.com/office/officeart/2005/8/layout/cycle4"/>
    <dgm:cxn modelId="{E77A02B9-65F5-4A06-9AD3-3CFCF0CA9C48}" type="presOf" srcId="{A61282C9-A906-419B-8BF6-4D440D6413EE}" destId="{64EACE1F-611E-4131-9701-B77DC6C9CC81}" srcOrd="0" destOrd="0" presId="urn:microsoft.com/office/officeart/2005/8/layout/cycle4"/>
    <dgm:cxn modelId="{BF3EE3D5-1D2F-744C-86E2-C57C9A9FE28C}" type="presOf" srcId="{7BE54CA9-B8B0-754B-8083-DAE8CC77519B}" destId="{4564245F-5999-44E1-9D76-75BFE66F4C77}" srcOrd="0" destOrd="1" presId="urn:microsoft.com/office/officeart/2005/8/layout/cycle4"/>
    <dgm:cxn modelId="{E56667D9-9276-440B-8D57-CC85C2B798BC}" type="presOf" srcId="{DB6E685A-06D8-4FF2-8EBC-BC11E3102689}" destId="{F62B99E4-FEFE-4BBB-A020-01579276B88E}" srcOrd="1" destOrd="0" presId="urn:microsoft.com/office/officeart/2005/8/layout/cycle4"/>
    <dgm:cxn modelId="{427289E8-E1E1-4918-A04D-3B502739061B}" type="presOf" srcId="{4DD002C5-3109-404D-B39B-4E4B7961055B}" destId="{E73A2928-1200-4FD9-A321-3C763B27D442}" srcOrd="1" destOrd="0" presId="urn:microsoft.com/office/officeart/2005/8/layout/cycle4"/>
    <dgm:cxn modelId="{0535EBE8-A2AE-4169-82B2-0B7190873220}" type="presOf" srcId="{36882CCC-A940-4400-BCFA-5303303BC2DE}" destId="{41D544F2-0020-4FBD-8FB0-1B5AB82D0BAC}" srcOrd="0" destOrd="0" presId="urn:microsoft.com/office/officeart/2005/8/layout/cycle4"/>
    <dgm:cxn modelId="{D106D5ED-E3B1-4D1F-AA90-EAEEAE69C651}" type="presOf" srcId="{CC0DEDD6-2647-4618-A886-71FE658F0C50}" destId="{A3C8AAD7-3864-4BBE-BF54-9DF3DEFA95AD}" srcOrd="0" destOrd="0" presId="urn:microsoft.com/office/officeart/2005/8/layout/cycle4"/>
    <dgm:cxn modelId="{8A9D65FC-CDE8-40FC-AB68-76FEA0F3175C}" srcId="{36882CCC-A940-4400-BCFA-5303303BC2DE}" destId="{054CF836-0402-4B6F-AC88-2A4FDF93AFBA}" srcOrd="1" destOrd="0" parTransId="{B3BFFEC7-FE40-409F-8515-95F246CD1B23}" sibTransId="{3D1109AA-3FB6-4D88-8ABD-E0BAD28638F9}"/>
    <dgm:cxn modelId="{4D909DFD-84BE-43C2-8CF6-268273BF78FE}" type="presOf" srcId="{6B209E5B-4FD1-43A7-8DBA-41FD0A6453E5}" destId="{595C0E46-FB65-494E-8854-E0986EB5D883}" srcOrd="0" destOrd="0" presId="urn:microsoft.com/office/officeart/2005/8/layout/cycle4"/>
    <dgm:cxn modelId="{D48F30F3-45B1-436A-874C-B52F4C6D2291}" type="presParOf" srcId="{41D544F2-0020-4FBD-8FB0-1B5AB82D0BAC}" destId="{FF2728E2-AB3E-4397-A36C-E1AD61351BD0}" srcOrd="0" destOrd="0" presId="urn:microsoft.com/office/officeart/2005/8/layout/cycle4"/>
    <dgm:cxn modelId="{D2C2234D-6039-4A71-8DC8-F56646123BF2}" type="presParOf" srcId="{FF2728E2-AB3E-4397-A36C-E1AD61351BD0}" destId="{0B8728EB-377B-405A-A14F-536DB1F542FA}" srcOrd="0" destOrd="0" presId="urn:microsoft.com/office/officeart/2005/8/layout/cycle4"/>
    <dgm:cxn modelId="{B6A910D2-0B39-4569-9D92-43CB57C1CA7E}" type="presParOf" srcId="{0B8728EB-377B-405A-A14F-536DB1F542FA}" destId="{5F84809F-94F2-4FBE-A8BB-97ACFDA736CA}" srcOrd="0" destOrd="0" presId="urn:microsoft.com/office/officeart/2005/8/layout/cycle4"/>
    <dgm:cxn modelId="{D0E4A7C2-A45A-4250-954F-21B2C35DC302}" type="presParOf" srcId="{0B8728EB-377B-405A-A14F-536DB1F542FA}" destId="{E73A2928-1200-4FD9-A321-3C763B27D442}" srcOrd="1" destOrd="0" presId="urn:microsoft.com/office/officeart/2005/8/layout/cycle4"/>
    <dgm:cxn modelId="{44B86A93-4D1F-4425-BD20-F603F26B0582}" type="presParOf" srcId="{FF2728E2-AB3E-4397-A36C-E1AD61351BD0}" destId="{9D1E7A38-AF5B-4276-A7F4-979FEDD499D9}" srcOrd="1" destOrd="0" presId="urn:microsoft.com/office/officeart/2005/8/layout/cycle4"/>
    <dgm:cxn modelId="{6515954D-BBD2-49B2-AC86-4BAF9492638D}" type="presParOf" srcId="{9D1E7A38-AF5B-4276-A7F4-979FEDD499D9}" destId="{A3C8AAD7-3864-4BBE-BF54-9DF3DEFA95AD}" srcOrd="0" destOrd="0" presId="urn:microsoft.com/office/officeart/2005/8/layout/cycle4"/>
    <dgm:cxn modelId="{0A37C15A-D377-4AC6-9A23-B8CB5762C459}" type="presParOf" srcId="{9D1E7A38-AF5B-4276-A7F4-979FEDD499D9}" destId="{D6AEA320-8856-45EE-8CFF-06109D2E4998}" srcOrd="1" destOrd="0" presId="urn:microsoft.com/office/officeart/2005/8/layout/cycle4"/>
    <dgm:cxn modelId="{5D4BB1C7-8E6A-4D12-9E90-EF435574AACD}" type="presParOf" srcId="{FF2728E2-AB3E-4397-A36C-E1AD61351BD0}" destId="{43CCEA56-7982-49F5-BFE8-BEA2D09A2CD4}" srcOrd="2" destOrd="0" presId="urn:microsoft.com/office/officeart/2005/8/layout/cycle4"/>
    <dgm:cxn modelId="{25EAC256-B6DC-466E-B70E-F852564E3FD0}" type="presParOf" srcId="{43CCEA56-7982-49F5-BFE8-BEA2D09A2CD4}" destId="{99917CB1-3BC8-4328-B6D9-49B64CAB81C4}" srcOrd="0" destOrd="0" presId="urn:microsoft.com/office/officeart/2005/8/layout/cycle4"/>
    <dgm:cxn modelId="{03F0D674-0465-4C5A-90D6-67D087C9BF5A}" type="presParOf" srcId="{43CCEA56-7982-49F5-BFE8-BEA2D09A2CD4}" destId="{F62B99E4-FEFE-4BBB-A020-01579276B88E}" srcOrd="1" destOrd="0" presId="urn:microsoft.com/office/officeart/2005/8/layout/cycle4"/>
    <dgm:cxn modelId="{FB8C210E-5AD1-4772-A032-AF7011C9C298}" type="presParOf" srcId="{FF2728E2-AB3E-4397-A36C-E1AD61351BD0}" destId="{E2645B3A-1BE8-46EE-BA4D-456F8E93A86A}" srcOrd="3" destOrd="0" presId="urn:microsoft.com/office/officeart/2005/8/layout/cycle4"/>
    <dgm:cxn modelId="{0974DF45-07C4-4B9D-A0CD-0EF93A2BD7C9}" type="presParOf" srcId="{E2645B3A-1BE8-46EE-BA4D-456F8E93A86A}" destId="{4564245F-5999-44E1-9D76-75BFE66F4C77}" srcOrd="0" destOrd="0" presId="urn:microsoft.com/office/officeart/2005/8/layout/cycle4"/>
    <dgm:cxn modelId="{7F5E517E-C282-4F2F-A73B-B87CEEC44106}" type="presParOf" srcId="{E2645B3A-1BE8-46EE-BA4D-456F8E93A86A}" destId="{EF05AB29-F1D8-44ED-BE39-DADD2B389A63}" srcOrd="1" destOrd="0" presId="urn:microsoft.com/office/officeart/2005/8/layout/cycle4"/>
    <dgm:cxn modelId="{3463FA5B-8D5E-4BC8-BB1B-97E8D132483F}" type="presParOf" srcId="{FF2728E2-AB3E-4397-A36C-E1AD61351BD0}" destId="{20FF974E-A421-4641-84A9-034667BC5E25}" srcOrd="4" destOrd="0" presId="urn:microsoft.com/office/officeart/2005/8/layout/cycle4"/>
    <dgm:cxn modelId="{B75D876A-6814-41EA-8F3F-88BB2BED3A8D}" type="presParOf" srcId="{41D544F2-0020-4FBD-8FB0-1B5AB82D0BAC}" destId="{B1CAD7DB-02FE-4DD3-AEC0-3026F92B4BFF}" srcOrd="1" destOrd="0" presId="urn:microsoft.com/office/officeart/2005/8/layout/cycle4"/>
    <dgm:cxn modelId="{6A873BEF-1014-4650-9F15-9F9006E5909B}" type="presParOf" srcId="{B1CAD7DB-02FE-4DD3-AEC0-3026F92B4BFF}" destId="{595C0E46-FB65-494E-8854-E0986EB5D883}" srcOrd="0" destOrd="0" presId="urn:microsoft.com/office/officeart/2005/8/layout/cycle4"/>
    <dgm:cxn modelId="{9A8D99DF-9574-4211-973F-00B29C343566}" type="presParOf" srcId="{B1CAD7DB-02FE-4DD3-AEC0-3026F92B4BFF}" destId="{57DA146C-0F2D-4499-8034-E4272B030A6C}" srcOrd="1" destOrd="0" presId="urn:microsoft.com/office/officeart/2005/8/layout/cycle4"/>
    <dgm:cxn modelId="{FD4AE2E0-2D57-49B2-B288-7FEC401540C1}" type="presParOf" srcId="{B1CAD7DB-02FE-4DD3-AEC0-3026F92B4BFF}" destId="{A7651925-9500-4138-8B02-1C591490D129}" srcOrd="2" destOrd="0" presId="urn:microsoft.com/office/officeart/2005/8/layout/cycle4"/>
    <dgm:cxn modelId="{A7B624E9-6E20-4A9A-8B98-182F71B3C951}" type="presParOf" srcId="{B1CAD7DB-02FE-4DD3-AEC0-3026F92B4BFF}" destId="{64EACE1F-611E-4131-9701-B77DC6C9CC81}" srcOrd="3" destOrd="0" presId="urn:microsoft.com/office/officeart/2005/8/layout/cycle4"/>
    <dgm:cxn modelId="{EB660B6D-37D1-4D40-B711-A756FC5507FD}" type="presParOf" srcId="{B1CAD7DB-02FE-4DD3-AEC0-3026F92B4BFF}" destId="{F1D48C2F-AA01-4C60-8A4F-0C757EDD461B}" srcOrd="4" destOrd="0" presId="urn:microsoft.com/office/officeart/2005/8/layout/cycle4"/>
    <dgm:cxn modelId="{6FD0A1CB-563B-4888-B974-247E5EFA2E60}" type="presParOf" srcId="{41D544F2-0020-4FBD-8FB0-1B5AB82D0BAC}" destId="{ED5D45A0-BF4F-4575-946B-34AAF27D8A4B}" srcOrd="2" destOrd="0" presId="urn:microsoft.com/office/officeart/2005/8/layout/cycle4"/>
    <dgm:cxn modelId="{BDD2B24F-4FA1-42D7-BF41-2CB2A0C3B077}" type="presParOf" srcId="{41D544F2-0020-4FBD-8FB0-1B5AB82D0BAC}" destId="{294BFBAA-3061-406F-8306-3885BB63EEA3}"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17CB1-3BC8-4328-B6D9-49B64CAB81C4}">
      <dsp:nvSpPr>
        <dsp:cNvPr id="0" name=""/>
        <dsp:cNvSpPr/>
      </dsp:nvSpPr>
      <dsp:spPr>
        <a:xfrm>
          <a:off x="3379721" y="2420762"/>
          <a:ext cx="1758612" cy="1139182"/>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57150" lvl="1" indent="-57150" algn="l" defTabSz="400050">
            <a:lnSpc>
              <a:spcPct val="90000"/>
            </a:lnSpc>
            <a:spcBef>
              <a:spcPct val="0"/>
            </a:spcBef>
            <a:spcAft>
              <a:spcPct val="15000"/>
            </a:spcAft>
            <a:buChar char="•"/>
          </a:pPr>
          <a:r>
            <a:rPr lang="en-PH" sz="900" b="1" kern="1200" dirty="0"/>
            <a:t>Ensuring safety </a:t>
          </a:r>
          <a:r>
            <a:rPr lang="en-PH" sz="900" kern="1200" dirty="0"/>
            <a:t>through investment in high precision testing equipment</a:t>
          </a:r>
        </a:p>
      </dsp:txBody>
      <dsp:txXfrm>
        <a:off x="3932329" y="2730582"/>
        <a:ext cx="1180980" cy="804338"/>
      </dsp:txXfrm>
    </dsp:sp>
    <dsp:sp modelId="{4564245F-5999-44E1-9D76-75BFE66F4C77}">
      <dsp:nvSpPr>
        <dsp:cNvPr id="0" name=""/>
        <dsp:cNvSpPr/>
      </dsp:nvSpPr>
      <dsp:spPr>
        <a:xfrm>
          <a:off x="0" y="2073049"/>
          <a:ext cx="1985808" cy="1139182"/>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57150" lvl="1" indent="-57150" algn="l" defTabSz="400050">
            <a:lnSpc>
              <a:spcPct val="90000"/>
            </a:lnSpc>
            <a:spcBef>
              <a:spcPct val="0"/>
            </a:spcBef>
            <a:spcAft>
              <a:spcPct val="15000"/>
            </a:spcAft>
            <a:buChar char="•"/>
          </a:pPr>
          <a:r>
            <a:rPr lang="en-PH" sz="900" b="1" kern="1200" dirty="0"/>
            <a:t>Employee training </a:t>
          </a:r>
          <a:r>
            <a:rPr lang="en-PH" sz="900" kern="1200" dirty="0"/>
            <a:t>opportunities promote skillset and talent development</a:t>
          </a:r>
        </a:p>
        <a:p>
          <a:pPr marL="57150" lvl="1" indent="-57150" algn="l" defTabSz="400050">
            <a:lnSpc>
              <a:spcPct val="90000"/>
            </a:lnSpc>
            <a:spcBef>
              <a:spcPct val="0"/>
            </a:spcBef>
            <a:spcAft>
              <a:spcPct val="15000"/>
            </a:spcAft>
            <a:buChar char="•"/>
          </a:pPr>
          <a:r>
            <a:rPr lang="en-PH" sz="900" b="1" kern="1200" dirty="0"/>
            <a:t>Scalable processes</a:t>
          </a:r>
          <a:r>
            <a:rPr lang="en-PH" sz="900" kern="1200" dirty="0"/>
            <a:t> are attained by performing regular operational analysis</a:t>
          </a:r>
        </a:p>
      </dsp:txBody>
      <dsp:txXfrm>
        <a:off x="25024" y="2382869"/>
        <a:ext cx="1340017" cy="804338"/>
      </dsp:txXfrm>
    </dsp:sp>
    <dsp:sp modelId="{A3C8AAD7-3864-4BBE-BF54-9DF3DEFA95AD}">
      <dsp:nvSpPr>
        <dsp:cNvPr id="0" name=""/>
        <dsp:cNvSpPr/>
      </dsp:nvSpPr>
      <dsp:spPr>
        <a:xfrm>
          <a:off x="3379721" y="0"/>
          <a:ext cx="1758612" cy="1139182"/>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57150" lvl="1" indent="-57150" algn="l" defTabSz="400050">
            <a:lnSpc>
              <a:spcPct val="90000"/>
            </a:lnSpc>
            <a:spcBef>
              <a:spcPct val="0"/>
            </a:spcBef>
            <a:spcAft>
              <a:spcPct val="15000"/>
            </a:spcAft>
            <a:buChar char="•"/>
          </a:pPr>
          <a:r>
            <a:rPr lang="en-PH" sz="900" b="1" kern="1200" dirty="0"/>
            <a:t>Rigorous Quality Assurance process </a:t>
          </a:r>
          <a:r>
            <a:rPr lang="en-PH" sz="900" b="0" kern="1200" dirty="0"/>
            <a:t>is performed with our 10-point inspection</a:t>
          </a:r>
        </a:p>
        <a:p>
          <a:pPr marL="57150" lvl="1" indent="-57150" algn="l" defTabSz="400050">
            <a:lnSpc>
              <a:spcPct val="90000"/>
            </a:lnSpc>
            <a:spcBef>
              <a:spcPct val="0"/>
            </a:spcBef>
            <a:spcAft>
              <a:spcPct val="15000"/>
            </a:spcAft>
            <a:buChar char="•"/>
          </a:pPr>
          <a:endParaRPr lang="en-PH" sz="900" kern="1200" dirty="0"/>
        </a:p>
        <a:p>
          <a:pPr marL="57150" lvl="1" indent="-57150" algn="l" defTabSz="400050">
            <a:lnSpc>
              <a:spcPct val="90000"/>
            </a:lnSpc>
            <a:spcBef>
              <a:spcPct val="0"/>
            </a:spcBef>
            <a:spcAft>
              <a:spcPct val="15000"/>
            </a:spcAft>
            <a:buChar char="•"/>
          </a:pPr>
          <a:endParaRPr lang="en-PH" sz="900" kern="1200" dirty="0"/>
        </a:p>
      </dsp:txBody>
      <dsp:txXfrm>
        <a:off x="3932329" y="25024"/>
        <a:ext cx="1180980" cy="804338"/>
      </dsp:txXfrm>
    </dsp:sp>
    <dsp:sp modelId="{5F84809F-94F2-4FBE-A8BB-97ACFDA736CA}">
      <dsp:nvSpPr>
        <dsp:cNvPr id="0" name=""/>
        <dsp:cNvSpPr/>
      </dsp:nvSpPr>
      <dsp:spPr>
        <a:xfrm>
          <a:off x="0" y="23114"/>
          <a:ext cx="2210664" cy="1139182"/>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57150" lvl="1" indent="-57150" algn="l" defTabSz="400050">
            <a:lnSpc>
              <a:spcPct val="90000"/>
            </a:lnSpc>
            <a:spcBef>
              <a:spcPct val="0"/>
            </a:spcBef>
            <a:spcAft>
              <a:spcPct val="15000"/>
            </a:spcAft>
            <a:buChar char="•"/>
          </a:pPr>
          <a:r>
            <a:rPr lang="en-PH" sz="900" b="1" kern="1200" dirty="0"/>
            <a:t>Technical expertise </a:t>
          </a:r>
          <a:r>
            <a:rPr lang="en-PH" sz="900" kern="1200" dirty="0"/>
            <a:t>on sheet metal fabrication and copper </a:t>
          </a:r>
          <a:r>
            <a:rPr lang="en-PH" sz="900" kern="1200" dirty="0" err="1"/>
            <a:t>busbarring</a:t>
          </a:r>
          <a:r>
            <a:rPr lang="en-PH" sz="900" kern="1200" dirty="0"/>
            <a:t> technologies</a:t>
          </a:r>
        </a:p>
        <a:p>
          <a:pPr marL="57150" lvl="1" indent="-57150" algn="l" defTabSz="400050">
            <a:lnSpc>
              <a:spcPct val="90000"/>
            </a:lnSpc>
            <a:spcBef>
              <a:spcPct val="0"/>
            </a:spcBef>
            <a:spcAft>
              <a:spcPct val="15000"/>
            </a:spcAft>
            <a:buChar char="•"/>
          </a:pPr>
          <a:r>
            <a:rPr lang="en-PH" sz="900" b="1" kern="1200" dirty="0"/>
            <a:t>Full client transparency </a:t>
          </a:r>
          <a:r>
            <a:rPr lang="en-PH" sz="900" kern="1200" dirty="0"/>
            <a:t>on raw materials used, and manufacturing process</a:t>
          </a:r>
        </a:p>
      </dsp:txBody>
      <dsp:txXfrm>
        <a:off x="25024" y="48138"/>
        <a:ext cx="1497416" cy="804338"/>
      </dsp:txXfrm>
    </dsp:sp>
    <dsp:sp modelId="{595C0E46-FB65-494E-8854-E0986EB5D883}">
      <dsp:nvSpPr>
        <dsp:cNvPr id="0" name=""/>
        <dsp:cNvSpPr/>
      </dsp:nvSpPr>
      <dsp:spPr>
        <a:xfrm>
          <a:off x="1134301" y="202916"/>
          <a:ext cx="1541456" cy="1541456"/>
        </a:xfrm>
        <a:prstGeom prst="pieWedg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PH" sz="1100" kern="1200" dirty="0"/>
            <a:t>Workmanship</a:t>
          </a:r>
        </a:p>
      </dsp:txBody>
      <dsp:txXfrm>
        <a:off x="1585783" y="654398"/>
        <a:ext cx="1089974" cy="1089974"/>
      </dsp:txXfrm>
    </dsp:sp>
    <dsp:sp modelId="{57DA146C-0F2D-4499-8034-E4272B030A6C}">
      <dsp:nvSpPr>
        <dsp:cNvPr id="0" name=""/>
        <dsp:cNvSpPr/>
      </dsp:nvSpPr>
      <dsp:spPr>
        <a:xfrm rot="5400000">
          <a:off x="2746956" y="202916"/>
          <a:ext cx="1541456" cy="1541456"/>
        </a:xfrm>
        <a:prstGeom prst="pieWedge">
          <a:avLst/>
        </a:prstGeom>
        <a:solidFill>
          <a:srgbClr val="66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PH" sz="1100" kern="1200" dirty="0"/>
            <a:t>Quality Standard</a:t>
          </a:r>
        </a:p>
      </dsp:txBody>
      <dsp:txXfrm rot="-5400000">
        <a:off x="2746956" y="654398"/>
        <a:ext cx="1089974" cy="1089974"/>
      </dsp:txXfrm>
    </dsp:sp>
    <dsp:sp modelId="{A7651925-9500-4138-8B02-1C591490D129}">
      <dsp:nvSpPr>
        <dsp:cNvPr id="0" name=""/>
        <dsp:cNvSpPr/>
      </dsp:nvSpPr>
      <dsp:spPr>
        <a:xfrm rot="10800000">
          <a:off x="2746956" y="1815571"/>
          <a:ext cx="1541456" cy="1541456"/>
        </a:xfrm>
        <a:prstGeom prst="pieWedge">
          <a:avLst/>
        </a:prstGeom>
        <a:solidFill>
          <a:srgbClr val="339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PH" sz="1100" kern="1200" dirty="0"/>
            <a:t>Testing Methodology</a:t>
          </a:r>
        </a:p>
      </dsp:txBody>
      <dsp:txXfrm rot="10800000">
        <a:off x="2746956" y="1815571"/>
        <a:ext cx="1089974" cy="1089974"/>
      </dsp:txXfrm>
    </dsp:sp>
    <dsp:sp modelId="{64EACE1F-611E-4131-9701-B77DC6C9CC81}">
      <dsp:nvSpPr>
        <dsp:cNvPr id="0" name=""/>
        <dsp:cNvSpPr/>
      </dsp:nvSpPr>
      <dsp:spPr>
        <a:xfrm rot="16200000">
          <a:off x="1134301" y="1815571"/>
          <a:ext cx="1541456" cy="1541456"/>
        </a:xfrm>
        <a:prstGeom prst="pieWedg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PH" sz="1100" kern="1200" dirty="0"/>
            <a:t>Continuous Improvement</a:t>
          </a:r>
        </a:p>
      </dsp:txBody>
      <dsp:txXfrm rot="5400000">
        <a:off x="1585783" y="1815571"/>
        <a:ext cx="1089974" cy="1089974"/>
      </dsp:txXfrm>
    </dsp:sp>
    <dsp:sp modelId="{ED5D45A0-BF4F-4575-946B-34AAF27D8A4B}">
      <dsp:nvSpPr>
        <dsp:cNvPr id="0" name=""/>
        <dsp:cNvSpPr/>
      </dsp:nvSpPr>
      <dsp:spPr>
        <a:xfrm>
          <a:off x="2445251" y="1459577"/>
          <a:ext cx="532211" cy="462792"/>
        </a:xfrm>
        <a:prstGeom prst="circularArrow">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4BFBAA-3061-406F-8306-3885BB63EEA3}">
      <dsp:nvSpPr>
        <dsp:cNvPr id="0" name=""/>
        <dsp:cNvSpPr/>
      </dsp:nvSpPr>
      <dsp:spPr>
        <a:xfrm rot="10800000">
          <a:off x="2445251" y="1637574"/>
          <a:ext cx="532211" cy="462792"/>
        </a:xfrm>
        <a:prstGeom prst="circularArrow">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1442" cy="344408"/>
          </a:xfrm>
          <a:prstGeom prst="rect">
            <a:avLst/>
          </a:prstGeom>
        </p:spPr>
        <p:txBody>
          <a:bodyPr vert="horz" lIns="96606" tIns="48303" rIns="96606" bIns="48303" rtlCol="0"/>
          <a:lstStyle>
            <a:lvl1pPr algn="l">
              <a:defRPr sz="1300"/>
            </a:lvl1pPr>
          </a:lstStyle>
          <a:p>
            <a:endParaRPr lang="en-PH"/>
          </a:p>
        </p:txBody>
      </p:sp>
      <p:sp>
        <p:nvSpPr>
          <p:cNvPr id="3" name="Date Placeholder 2"/>
          <p:cNvSpPr>
            <a:spLocks noGrp="1"/>
          </p:cNvSpPr>
          <p:nvPr>
            <p:ph type="dt" idx="1"/>
          </p:nvPr>
        </p:nvSpPr>
        <p:spPr>
          <a:xfrm>
            <a:off x="5675532" y="0"/>
            <a:ext cx="4341442" cy="344408"/>
          </a:xfrm>
          <a:prstGeom prst="rect">
            <a:avLst/>
          </a:prstGeom>
        </p:spPr>
        <p:txBody>
          <a:bodyPr vert="horz" lIns="96606" tIns="48303" rIns="96606" bIns="48303" rtlCol="0"/>
          <a:lstStyle>
            <a:lvl1pPr algn="r">
              <a:defRPr sz="1300"/>
            </a:lvl1pPr>
          </a:lstStyle>
          <a:p>
            <a:fld id="{E496E297-38F6-497E-B8FE-BA47ACA95D31}" type="datetimeFigureOut">
              <a:rPr lang="en-PH" smtClean="0"/>
              <a:t>26/02/2019</a:t>
            </a:fld>
            <a:endParaRPr lang="en-PH"/>
          </a:p>
        </p:txBody>
      </p:sp>
      <p:sp>
        <p:nvSpPr>
          <p:cNvPr id="4" name="Slide Image Placeholder 3"/>
          <p:cNvSpPr>
            <a:spLocks noGrp="1" noRot="1" noChangeAspect="1"/>
          </p:cNvSpPr>
          <p:nvPr>
            <p:ph type="sldImg" idx="2"/>
          </p:nvPr>
        </p:nvSpPr>
        <p:spPr>
          <a:xfrm>
            <a:off x="2711450" y="515938"/>
            <a:ext cx="4595813" cy="2584450"/>
          </a:xfrm>
          <a:prstGeom prst="rect">
            <a:avLst/>
          </a:prstGeom>
          <a:noFill/>
          <a:ln w="12700">
            <a:solidFill>
              <a:prstClr val="black"/>
            </a:solidFill>
          </a:ln>
        </p:spPr>
        <p:txBody>
          <a:bodyPr vert="horz" lIns="96606" tIns="48303" rIns="96606" bIns="48303" rtlCol="0" anchor="ctr"/>
          <a:lstStyle/>
          <a:p>
            <a:endParaRPr lang="en-PH"/>
          </a:p>
        </p:txBody>
      </p:sp>
      <p:sp>
        <p:nvSpPr>
          <p:cNvPr id="5" name="Notes Placeholder 4"/>
          <p:cNvSpPr>
            <a:spLocks noGrp="1"/>
          </p:cNvSpPr>
          <p:nvPr>
            <p:ph type="body" sz="quarter" idx="3"/>
          </p:nvPr>
        </p:nvSpPr>
        <p:spPr>
          <a:xfrm>
            <a:off x="1001872" y="3271878"/>
            <a:ext cx="8014970" cy="3099673"/>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6542161"/>
            <a:ext cx="4341442" cy="344408"/>
          </a:xfrm>
          <a:prstGeom prst="rect">
            <a:avLst/>
          </a:prstGeom>
        </p:spPr>
        <p:txBody>
          <a:bodyPr vert="horz" lIns="96606" tIns="48303" rIns="96606" bIns="48303" rtlCol="0" anchor="b"/>
          <a:lstStyle>
            <a:lvl1pPr algn="l">
              <a:defRPr sz="1300"/>
            </a:lvl1pPr>
          </a:lstStyle>
          <a:p>
            <a:endParaRPr lang="en-PH"/>
          </a:p>
        </p:txBody>
      </p:sp>
      <p:sp>
        <p:nvSpPr>
          <p:cNvPr id="7" name="Slide Number Placeholder 6"/>
          <p:cNvSpPr>
            <a:spLocks noGrp="1"/>
          </p:cNvSpPr>
          <p:nvPr>
            <p:ph type="sldNum" sz="quarter" idx="5"/>
          </p:nvPr>
        </p:nvSpPr>
        <p:spPr>
          <a:xfrm>
            <a:off x="5675532" y="6542161"/>
            <a:ext cx="4341442" cy="344408"/>
          </a:xfrm>
          <a:prstGeom prst="rect">
            <a:avLst/>
          </a:prstGeom>
        </p:spPr>
        <p:txBody>
          <a:bodyPr vert="horz" lIns="96606" tIns="48303" rIns="96606" bIns="48303" rtlCol="0" anchor="b"/>
          <a:lstStyle>
            <a:lvl1pPr algn="r">
              <a:defRPr sz="1300"/>
            </a:lvl1pPr>
          </a:lstStyle>
          <a:p>
            <a:fld id="{A2C48927-AFFA-4D71-AAB7-1F63B120AB7F}" type="slidenum">
              <a:rPr lang="en-PH" smtClean="0"/>
              <a:t>‹#›</a:t>
            </a:fld>
            <a:endParaRPr lang="en-PH"/>
          </a:p>
        </p:txBody>
      </p:sp>
    </p:spTree>
    <p:extLst>
      <p:ext uri="{BB962C8B-B14F-4D97-AF65-F5344CB8AC3E}">
        <p14:creationId xmlns:p14="http://schemas.microsoft.com/office/powerpoint/2010/main" val="1581890324"/>
      </p:ext>
    </p:extLst>
  </p:cSld>
  <p:clrMap bg1="lt1" tx1="dk1" bg2="lt2" tx2="dk2" accent1="accent1" accent2="accent2" accent3="accent3" accent4="accent4" accent5="accent5" accent6="accent6" hlink="hlink" folHlink="folHlink"/>
  <p:notesStyle>
    <a:lvl1pPr marL="0" algn="l" defTabSz="771205" rtl="0" eaLnBrk="1" latinLnBrk="0" hangingPunct="1">
      <a:defRPr sz="1000" kern="1200">
        <a:solidFill>
          <a:schemeClr val="tx1"/>
        </a:solidFill>
        <a:latin typeface="+mn-lt"/>
        <a:ea typeface="+mn-ea"/>
        <a:cs typeface="+mn-cs"/>
      </a:defRPr>
    </a:lvl1pPr>
    <a:lvl2pPr marL="385602" algn="l" defTabSz="771205" rtl="0" eaLnBrk="1" latinLnBrk="0" hangingPunct="1">
      <a:defRPr sz="1000" kern="1200">
        <a:solidFill>
          <a:schemeClr val="tx1"/>
        </a:solidFill>
        <a:latin typeface="+mn-lt"/>
        <a:ea typeface="+mn-ea"/>
        <a:cs typeface="+mn-cs"/>
      </a:defRPr>
    </a:lvl2pPr>
    <a:lvl3pPr marL="771205" algn="l" defTabSz="771205" rtl="0" eaLnBrk="1" latinLnBrk="0" hangingPunct="1">
      <a:defRPr sz="1000" kern="1200">
        <a:solidFill>
          <a:schemeClr val="tx1"/>
        </a:solidFill>
        <a:latin typeface="+mn-lt"/>
        <a:ea typeface="+mn-ea"/>
        <a:cs typeface="+mn-cs"/>
      </a:defRPr>
    </a:lvl3pPr>
    <a:lvl4pPr marL="1156807" algn="l" defTabSz="771205" rtl="0" eaLnBrk="1" latinLnBrk="0" hangingPunct="1">
      <a:defRPr sz="1000" kern="1200">
        <a:solidFill>
          <a:schemeClr val="tx1"/>
        </a:solidFill>
        <a:latin typeface="+mn-lt"/>
        <a:ea typeface="+mn-ea"/>
        <a:cs typeface="+mn-cs"/>
      </a:defRPr>
    </a:lvl4pPr>
    <a:lvl5pPr marL="1542410" algn="l" defTabSz="771205" rtl="0" eaLnBrk="1" latinLnBrk="0" hangingPunct="1">
      <a:defRPr sz="1000" kern="1200">
        <a:solidFill>
          <a:schemeClr val="tx1"/>
        </a:solidFill>
        <a:latin typeface="+mn-lt"/>
        <a:ea typeface="+mn-ea"/>
        <a:cs typeface="+mn-cs"/>
      </a:defRPr>
    </a:lvl5pPr>
    <a:lvl6pPr marL="1928012" algn="l" defTabSz="771205" rtl="0" eaLnBrk="1" latinLnBrk="0" hangingPunct="1">
      <a:defRPr sz="1000" kern="1200">
        <a:solidFill>
          <a:schemeClr val="tx1"/>
        </a:solidFill>
        <a:latin typeface="+mn-lt"/>
        <a:ea typeface="+mn-ea"/>
        <a:cs typeface="+mn-cs"/>
      </a:defRPr>
    </a:lvl6pPr>
    <a:lvl7pPr marL="2313615" algn="l" defTabSz="771205" rtl="0" eaLnBrk="1" latinLnBrk="0" hangingPunct="1">
      <a:defRPr sz="1000" kern="1200">
        <a:solidFill>
          <a:schemeClr val="tx1"/>
        </a:solidFill>
        <a:latin typeface="+mn-lt"/>
        <a:ea typeface="+mn-ea"/>
        <a:cs typeface="+mn-cs"/>
      </a:defRPr>
    </a:lvl7pPr>
    <a:lvl8pPr marL="2699217" algn="l" defTabSz="771205" rtl="0" eaLnBrk="1" latinLnBrk="0" hangingPunct="1">
      <a:defRPr sz="1000" kern="1200">
        <a:solidFill>
          <a:schemeClr val="tx1"/>
        </a:solidFill>
        <a:latin typeface="+mn-lt"/>
        <a:ea typeface="+mn-ea"/>
        <a:cs typeface="+mn-cs"/>
      </a:defRPr>
    </a:lvl8pPr>
    <a:lvl9pPr marL="3084820" algn="l" defTabSz="77120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3</a:t>
            </a:fld>
            <a:endParaRPr lang="en-PH"/>
          </a:p>
        </p:txBody>
      </p:sp>
    </p:spTree>
    <p:extLst>
      <p:ext uri="{BB962C8B-B14F-4D97-AF65-F5344CB8AC3E}">
        <p14:creationId xmlns:p14="http://schemas.microsoft.com/office/powerpoint/2010/main" val="2777477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4</a:t>
            </a:fld>
            <a:endParaRPr lang="en-PH"/>
          </a:p>
        </p:txBody>
      </p:sp>
    </p:spTree>
    <p:extLst>
      <p:ext uri="{BB962C8B-B14F-4D97-AF65-F5344CB8AC3E}">
        <p14:creationId xmlns:p14="http://schemas.microsoft.com/office/powerpoint/2010/main" val="1584236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5</a:t>
            </a:fld>
            <a:endParaRPr lang="en-PH"/>
          </a:p>
        </p:txBody>
      </p:sp>
    </p:spTree>
    <p:extLst>
      <p:ext uri="{BB962C8B-B14F-4D97-AF65-F5344CB8AC3E}">
        <p14:creationId xmlns:p14="http://schemas.microsoft.com/office/powerpoint/2010/main" val="1253154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6</a:t>
            </a:fld>
            <a:endParaRPr lang="en-PH"/>
          </a:p>
        </p:txBody>
      </p:sp>
    </p:spTree>
    <p:extLst>
      <p:ext uri="{BB962C8B-B14F-4D97-AF65-F5344CB8AC3E}">
        <p14:creationId xmlns:p14="http://schemas.microsoft.com/office/powerpoint/2010/main" val="2597178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11</a:t>
            </a:fld>
            <a:endParaRPr lang="en-PH"/>
          </a:p>
        </p:txBody>
      </p:sp>
    </p:spTree>
    <p:extLst>
      <p:ext uri="{BB962C8B-B14F-4D97-AF65-F5344CB8AC3E}">
        <p14:creationId xmlns:p14="http://schemas.microsoft.com/office/powerpoint/2010/main" val="4175801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19</a:t>
            </a:fld>
            <a:endParaRPr lang="en-PH"/>
          </a:p>
        </p:txBody>
      </p:sp>
    </p:spTree>
    <p:extLst>
      <p:ext uri="{BB962C8B-B14F-4D97-AF65-F5344CB8AC3E}">
        <p14:creationId xmlns:p14="http://schemas.microsoft.com/office/powerpoint/2010/main" val="2953898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22</a:t>
            </a:fld>
            <a:endParaRPr lang="en-PH"/>
          </a:p>
        </p:txBody>
      </p:sp>
    </p:spTree>
    <p:extLst>
      <p:ext uri="{BB962C8B-B14F-4D97-AF65-F5344CB8AC3E}">
        <p14:creationId xmlns:p14="http://schemas.microsoft.com/office/powerpoint/2010/main" val="624629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30</a:t>
            </a:fld>
            <a:endParaRPr lang="en-PH"/>
          </a:p>
        </p:txBody>
      </p:sp>
    </p:spTree>
    <p:extLst>
      <p:ext uri="{BB962C8B-B14F-4D97-AF65-F5344CB8AC3E}">
        <p14:creationId xmlns:p14="http://schemas.microsoft.com/office/powerpoint/2010/main" val="2912100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31</a:t>
            </a:fld>
            <a:endParaRPr lang="en-PH"/>
          </a:p>
        </p:txBody>
      </p:sp>
    </p:spTree>
    <p:extLst>
      <p:ext uri="{BB962C8B-B14F-4D97-AF65-F5344CB8AC3E}">
        <p14:creationId xmlns:p14="http://schemas.microsoft.com/office/powerpoint/2010/main" val="2912100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32</a:t>
            </a:fld>
            <a:endParaRPr lang="en-PH"/>
          </a:p>
        </p:txBody>
      </p:sp>
    </p:spTree>
    <p:extLst>
      <p:ext uri="{BB962C8B-B14F-4D97-AF65-F5344CB8AC3E}">
        <p14:creationId xmlns:p14="http://schemas.microsoft.com/office/powerpoint/2010/main" val="2912100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3038" y="515938"/>
            <a:ext cx="4592637" cy="258445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2C48927-AFFA-4D71-AAB7-1F63B120AB7F}" type="slidenum">
              <a:rPr lang="en-PH" smtClean="0"/>
              <a:t>33</a:t>
            </a:fld>
            <a:endParaRPr lang="en-PH"/>
          </a:p>
        </p:txBody>
      </p:sp>
    </p:spTree>
    <p:extLst>
      <p:ext uri="{BB962C8B-B14F-4D97-AF65-F5344CB8AC3E}">
        <p14:creationId xmlns:p14="http://schemas.microsoft.com/office/powerpoint/2010/main" val="2912100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A2C48927-AFFA-4D71-AAB7-1F63B120AB7F}" type="slidenum">
              <a:rPr lang="en-PH" smtClean="0"/>
              <a:t>35</a:t>
            </a:fld>
            <a:endParaRPr lang="en-PH"/>
          </a:p>
        </p:txBody>
      </p:sp>
    </p:spTree>
    <p:extLst>
      <p:ext uri="{BB962C8B-B14F-4D97-AF65-F5344CB8AC3E}">
        <p14:creationId xmlns:p14="http://schemas.microsoft.com/office/powerpoint/2010/main" val="3890419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7" y="1597824"/>
            <a:ext cx="7772401" cy="1102519"/>
          </a:xfrm>
        </p:spPr>
        <p:txBody>
          <a:bodyPr/>
          <a:lstStyle/>
          <a:p>
            <a:r>
              <a:rPr lang="en-US" dirty="0"/>
              <a:t>Click to edit Master title style</a:t>
            </a:r>
            <a:endParaRPr lang="en-PH" dirty="0"/>
          </a:p>
        </p:txBody>
      </p:sp>
      <p:sp>
        <p:nvSpPr>
          <p:cNvPr id="3" name="Subtitle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385602" indent="0" algn="ctr">
              <a:buNone/>
              <a:defRPr>
                <a:solidFill>
                  <a:schemeClr val="tx1">
                    <a:tint val="75000"/>
                  </a:schemeClr>
                </a:solidFill>
              </a:defRPr>
            </a:lvl2pPr>
            <a:lvl3pPr marL="771205" indent="0" algn="ctr">
              <a:buNone/>
              <a:defRPr>
                <a:solidFill>
                  <a:schemeClr val="tx1">
                    <a:tint val="75000"/>
                  </a:schemeClr>
                </a:solidFill>
              </a:defRPr>
            </a:lvl3pPr>
            <a:lvl4pPr marL="1156807" indent="0" algn="ctr">
              <a:buNone/>
              <a:defRPr>
                <a:solidFill>
                  <a:schemeClr val="tx1">
                    <a:tint val="75000"/>
                  </a:schemeClr>
                </a:solidFill>
              </a:defRPr>
            </a:lvl4pPr>
            <a:lvl5pPr marL="1542410" indent="0" algn="ctr">
              <a:buNone/>
              <a:defRPr>
                <a:solidFill>
                  <a:schemeClr val="tx1">
                    <a:tint val="75000"/>
                  </a:schemeClr>
                </a:solidFill>
              </a:defRPr>
            </a:lvl5pPr>
            <a:lvl6pPr marL="1928012" indent="0" algn="ctr">
              <a:buNone/>
              <a:defRPr>
                <a:solidFill>
                  <a:schemeClr val="tx1">
                    <a:tint val="75000"/>
                  </a:schemeClr>
                </a:solidFill>
              </a:defRPr>
            </a:lvl6pPr>
            <a:lvl7pPr marL="2313615" indent="0" algn="ctr">
              <a:buNone/>
              <a:defRPr>
                <a:solidFill>
                  <a:schemeClr val="tx1">
                    <a:tint val="75000"/>
                  </a:schemeClr>
                </a:solidFill>
              </a:defRPr>
            </a:lvl7pPr>
            <a:lvl8pPr marL="2699217" indent="0" algn="ctr">
              <a:buNone/>
              <a:defRPr>
                <a:solidFill>
                  <a:schemeClr val="tx1">
                    <a:tint val="75000"/>
                  </a:schemeClr>
                </a:solidFill>
              </a:defRPr>
            </a:lvl8pPr>
            <a:lvl9pPr marL="3084820" indent="0" algn="ctr">
              <a:buNone/>
              <a:defRPr>
                <a:solidFill>
                  <a:schemeClr val="tx1">
                    <a:tint val="75000"/>
                  </a:schemeClr>
                </a:solidFill>
              </a:defRPr>
            </a:lvl9pPr>
          </a:lstStyle>
          <a:p>
            <a:r>
              <a:rPr lang="en-US" dirty="0"/>
              <a:t>Click to edit Master subtitle style</a:t>
            </a:r>
            <a:endParaRPr lang="en-PH" dirty="0"/>
          </a:p>
        </p:txBody>
      </p:sp>
      <p:sp>
        <p:nvSpPr>
          <p:cNvPr id="4" name="Date Placeholder 3"/>
          <p:cNvSpPr>
            <a:spLocks noGrp="1"/>
          </p:cNvSpPr>
          <p:nvPr>
            <p:ph type="dt" sz="half" idx="10"/>
          </p:nvPr>
        </p:nvSpPr>
        <p:spPr/>
        <p:txBody>
          <a:bodyPr/>
          <a:lstStyle/>
          <a:p>
            <a:fld id="{922856A6-F090-4D82-8BDD-51C8CE9A8DC5}" type="datetime1">
              <a:rPr lang="en-US" smtClean="0"/>
              <a:t>2/26/2019</a:t>
            </a:fld>
            <a:endParaRPr lang="en-PH"/>
          </a:p>
        </p:txBody>
      </p:sp>
      <p:sp>
        <p:nvSpPr>
          <p:cNvPr id="5" name="Footer Placeholder 4"/>
          <p:cNvSpPr>
            <a:spLocks noGrp="1"/>
          </p:cNvSpPr>
          <p:nvPr>
            <p:ph type="ftr" sz="quarter" idx="11"/>
          </p:nvPr>
        </p:nvSpPr>
        <p:spPr/>
        <p:txBody>
          <a:bodyPr/>
          <a:lstStyle/>
          <a:p>
            <a:r>
              <a:rPr lang="en-PH"/>
              <a:t>www.metallfit.ph</a:t>
            </a:r>
          </a:p>
        </p:txBody>
      </p:sp>
      <p:sp>
        <p:nvSpPr>
          <p:cNvPr id="6" name="Slide Number Placeholder 5"/>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280489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PH"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PH" dirty="0"/>
          </a:p>
        </p:txBody>
      </p:sp>
      <p:sp>
        <p:nvSpPr>
          <p:cNvPr id="4" name="Date Placeholder 3"/>
          <p:cNvSpPr>
            <a:spLocks noGrp="1"/>
          </p:cNvSpPr>
          <p:nvPr>
            <p:ph type="dt" sz="half" idx="10"/>
          </p:nvPr>
        </p:nvSpPr>
        <p:spPr/>
        <p:txBody>
          <a:bodyPr/>
          <a:lstStyle/>
          <a:p>
            <a:fld id="{03B77E3A-A175-4AC2-A499-F45C7FE10D97}" type="datetime1">
              <a:rPr lang="en-US" smtClean="0"/>
              <a:t>2/26/2019</a:t>
            </a:fld>
            <a:endParaRPr lang="en-PH"/>
          </a:p>
        </p:txBody>
      </p:sp>
      <p:sp>
        <p:nvSpPr>
          <p:cNvPr id="5" name="Footer Placeholder 4"/>
          <p:cNvSpPr>
            <a:spLocks noGrp="1"/>
          </p:cNvSpPr>
          <p:nvPr>
            <p:ph type="ftr" sz="quarter" idx="11"/>
          </p:nvPr>
        </p:nvSpPr>
        <p:spPr/>
        <p:txBody>
          <a:bodyPr/>
          <a:lstStyle/>
          <a:p>
            <a:r>
              <a:rPr lang="en-PH"/>
              <a:t>www.metallfit.ph</a:t>
            </a:r>
          </a:p>
        </p:txBody>
      </p:sp>
      <p:sp>
        <p:nvSpPr>
          <p:cNvPr id="6" name="Slide Number Placeholder 5"/>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216342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9" y="3305179"/>
            <a:ext cx="7772401" cy="1021556"/>
          </a:xfrm>
        </p:spPr>
        <p:txBody>
          <a:bodyPr anchor="t"/>
          <a:lstStyle>
            <a:lvl1pPr algn="l">
              <a:defRPr sz="3400" b="1" cap="all"/>
            </a:lvl1pPr>
          </a:lstStyle>
          <a:p>
            <a:r>
              <a:rPr lang="en-US"/>
              <a:t>Click to edit Master title style</a:t>
            </a:r>
            <a:endParaRPr lang="en-PH"/>
          </a:p>
        </p:txBody>
      </p:sp>
      <p:sp>
        <p:nvSpPr>
          <p:cNvPr id="3" name="Text Placeholder 2"/>
          <p:cNvSpPr>
            <a:spLocks noGrp="1"/>
          </p:cNvSpPr>
          <p:nvPr>
            <p:ph type="body" idx="1"/>
          </p:nvPr>
        </p:nvSpPr>
        <p:spPr>
          <a:xfrm>
            <a:off x="722319" y="2180035"/>
            <a:ext cx="7772401" cy="1125140"/>
          </a:xfrm>
        </p:spPr>
        <p:txBody>
          <a:bodyPr anchor="b"/>
          <a:lstStyle>
            <a:lvl1pPr marL="0" indent="0">
              <a:buNone/>
              <a:defRPr sz="1700">
                <a:solidFill>
                  <a:schemeClr val="tx1">
                    <a:tint val="75000"/>
                  </a:schemeClr>
                </a:solidFill>
              </a:defRPr>
            </a:lvl1pPr>
            <a:lvl2pPr marL="385602" indent="0">
              <a:buNone/>
              <a:defRPr sz="1500">
                <a:solidFill>
                  <a:schemeClr val="tx1">
                    <a:tint val="75000"/>
                  </a:schemeClr>
                </a:solidFill>
              </a:defRPr>
            </a:lvl2pPr>
            <a:lvl3pPr marL="771205" indent="0">
              <a:buNone/>
              <a:defRPr sz="1300">
                <a:solidFill>
                  <a:schemeClr val="tx1">
                    <a:tint val="75000"/>
                  </a:schemeClr>
                </a:solidFill>
              </a:defRPr>
            </a:lvl3pPr>
            <a:lvl4pPr marL="1156807" indent="0">
              <a:buNone/>
              <a:defRPr sz="1200">
                <a:solidFill>
                  <a:schemeClr val="tx1">
                    <a:tint val="75000"/>
                  </a:schemeClr>
                </a:solidFill>
              </a:defRPr>
            </a:lvl4pPr>
            <a:lvl5pPr marL="1542410" indent="0">
              <a:buNone/>
              <a:defRPr sz="1200">
                <a:solidFill>
                  <a:schemeClr val="tx1">
                    <a:tint val="75000"/>
                  </a:schemeClr>
                </a:solidFill>
              </a:defRPr>
            </a:lvl5pPr>
            <a:lvl6pPr marL="1928012" indent="0">
              <a:buNone/>
              <a:defRPr sz="1200">
                <a:solidFill>
                  <a:schemeClr val="tx1">
                    <a:tint val="75000"/>
                  </a:schemeClr>
                </a:solidFill>
              </a:defRPr>
            </a:lvl6pPr>
            <a:lvl7pPr marL="2313615" indent="0">
              <a:buNone/>
              <a:defRPr sz="1200">
                <a:solidFill>
                  <a:schemeClr val="tx1">
                    <a:tint val="75000"/>
                  </a:schemeClr>
                </a:solidFill>
              </a:defRPr>
            </a:lvl7pPr>
            <a:lvl8pPr marL="2699217" indent="0">
              <a:buNone/>
              <a:defRPr sz="1200">
                <a:solidFill>
                  <a:schemeClr val="tx1">
                    <a:tint val="75000"/>
                  </a:schemeClr>
                </a:solidFill>
              </a:defRPr>
            </a:lvl8pPr>
            <a:lvl9pPr marL="308482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C6ECA5-19E5-40D9-ABF0-F18F24B9D829}" type="datetime1">
              <a:rPr lang="en-US" smtClean="0"/>
              <a:t>2/26/2019</a:t>
            </a:fld>
            <a:endParaRPr lang="en-PH"/>
          </a:p>
        </p:txBody>
      </p:sp>
      <p:sp>
        <p:nvSpPr>
          <p:cNvPr id="5" name="Footer Placeholder 4"/>
          <p:cNvSpPr>
            <a:spLocks noGrp="1"/>
          </p:cNvSpPr>
          <p:nvPr>
            <p:ph type="ftr" sz="quarter" idx="11"/>
          </p:nvPr>
        </p:nvSpPr>
        <p:spPr/>
        <p:txBody>
          <a:bodyPr/>
          <a:lstStyle/>
          <a:p>
            <a:r>
              <a:rPr lang="en-PH"/>
              <a:t>www.metallfit.ph</a:t>
            </a:r>
          </a:p>
        </p:txBody>
      </p:sp>
      <p:sp>
        <p:nvSpPr>
          <p:cNvPr id="6" name="Slide Number Placeholder 5"/>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123802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457201" y="1200154"/>
            <a:ext cx="4038600" cy="3394472"/>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4648200" y="1200154"/>
            <a:ext cx="4038600" cy="3394472"/>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FDB79A33-EF16-4587-BC3B-1768C72285ED}" type="datetime1">
              <a:rPr lang="en-US" smtClean="0"/>
              <a:t>2/26/2019</a:t>
            </a:fld>
            <a:endParaRPr lang="en-PH"/>
          </a:p>
        </p:txBody>
      </p:sp>
      <p:sp>
        <p:nvSpPr>
          <p:cNvPr id="6" name="Footer Placeholder 5"/>
          <p:cNvSpPr>
            <a:spLocks noGrp="1"/>
          </p:cNvSpPr>
          <p:nvPr>
            <p:ph type="ftr" sz="quarter" idx="11"/>
          </p:nvPr>
        </p:nvSpPr>
        <p:spPr/>
        <p:txBody>
          <a:bodyPr/>
          <a:lstStyle/>
          <a:p>
            <a:r>
              <a:rPr lang="en-PH"/>
              <a:t>www.metallfit.ph</a:t>
            </a:r>
          </a:p>
        </p:txBody>
      </p:sp>
      <p:sp>
        <p:nvSpPr>
          <p:cNvPr id="7" name="Slide Number Placeholder 6"/>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263781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PH"/>
          </a:p>
        </p:txBody>
      </p:sp>
      <p:sp>
        <p:nvSpPr>
          <p:cNvPr id="3" name="Text Placeholder 2"/>
          <p:cNvSpPr>
            <a:spLocks noGrp="1"/>
          </p:cNvSpPr>
          <p:nvPr>
            <p:ph type="body" idx="1"/>
          </p:nvPr>
        </p:nvSpPr>
        <p:spPr>
          <a:xfrm>
            <a:off x="457207" y="1151335"/>
            <a:ext cx="4040187" cy="479822"/>
          </a:xfrm>
        </p:spPr>
        <p:txBody>
          <a:bodyPr anchor="b"/>
          <a:lstStyle>
            <a:lvl1pPr marL="0" indent="0">
              <a:buNone/>
              <a:defRPr sz="2000" b="1"/>
            </a:lvl1pPr>
            <a:lvl2pPr marL="385602" indent="0">
              <a:buNone/>
              <a:defRPr sz="1700" b="1"/>
            </a:lvl2pPr>
            <a:lvl3pPr marL="771205" indent="0">
              <a:buNone/>
              <a:defRPr sz="1500" b="1"/>
            </a:lvl3pPr>
            <a:lvl4pPr marL="1156807" indent="0">
              <a:buNone/>
              <a:defRPr sz="1300" b="1"/>
            </a:lvl4pPr>
            <a:lvl5pPr marL="1542410" indent="0">
              <a:buNone/>
              <a:defRPr sz="1300" b="1"/>
            </a:lvl5pPr>
            <a:lvl6pPr marL="1928012" indent="0">
              <a:buNone/>
              <a:defRPr sz="1300" b="1"/>
            </a:lvl6pPr>
            <a:lvl7pPr marL="2313615" indent="0">
              <a:buNone/>
              <a:defRPr sz="1300" b="1"/>
            </a:lvl7pPr>
            <a:lvl8pPr marL="2699217" indent="0">
              <a:buNone/>
              <a:defRPr sz="1300" b="1"/>
            </a:lvl8pPr>
            <a:lvl9pPr marL="3084820"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7" y="1631156"/>
            <a:ext cx="4040187" cy="2963466"/>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4645026" y="1151335"/>
            <a:ext cx="4041776" cy="479822"/>
          </a:xfrm>
        </p:spPr>
        <p:txBody>
          <a:bodyPr anchor="b"/>
          <a:lstStyle>
            <a:lvl1pPr marL="0" indent="0">
              <a:buNone/>
              <a:defRPr sz="2000" b="1"/>
            </a:lvl1pPr>
            <a:lvl2pPr marL="385602" indent="0">
              <a:buNone/>
              <a:defRPr sz="1700" b="1"/>
            </a:lvl2pPr>
            <a:lvl3pPr marL="771205" indent="0">
              <a:buNone/>
              <a:defRPr sz="1500" b="1"/>
            </a:lvl3pPr>
            <a:lvl4pPr marL="1156807" indent="0">
              <a:buNone/>
              <a:defRPr sz="1300" b="1"/>
            </a:lvl4pPr>
            <a:lvl5pPr marL="1542410" indent="0">
              <a:buNone/>
              <a:defRPr sz="1300" b="1"/>
            </a:lvl5pPr>
            <a:lvl6pPr marL="1928012" indent="0">
              <a:buNone/>
              <a:defRPr sz="1300" b="1"/>
            </a:lvl6pPr>
            <a:lvl7pPr marL="2313615" indent="0">
              <a:buNone/>
              <a:defRPr sz="1300" b="1"/>
            </a:lvl7pPr>
            <a:lvl8pPr marL="2699217" indent="0">
              <a:buNone/>
              <a:defRPr sz="1300" b="1"/>
            </a:lvl8pPr>
            <a:lvl9pPr marL="308482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6" cy="2963466"/>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32044118-FEB9-46D4-9030-0A77662A0176}" type="datetime1">
              <a:rPr lang="en-US" smtClean="0"/>
              <a:t>2/26/2019</a:t>
            </a:fld>
            <a:endParaRPr lang="en-PH"/>
          </a:p>
        </p:txBody>
      </p:sp>
      <p:sp>
        <p:nvSpPr>
          <p:cNvPr id="8" name="Footer Placeholder 7"/>
          <p:cNvSpPr>
            <a:spLocks noGrp="1"/>
          </p:cNvSpPr>
          <p:nvPr>
            <p:ph type="ftr" sz="quarter" idx="11"/>
          </p:nvPr>
        </p:nvSpPr>
        <p:spPr/>
        <p:txBody>
          <a:bodyPr/>
          <a:lstStyle/>
          <a:p>
            <a:r>
              <a:rPr lang="en-PH"/>
              <a:t>www.metallfit.ph</a:t>
            </a:r>
          </a:p>
        </p:txBody>
      </p:sp>
      <p:sp>
        <p:nvSpPr>
          <p:cNvPr id="9" name="Slide Number Placeholder 8"/>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14319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7DF83F2B-CCD0-4979-8A6C-F161BBE062CC}" type="datetime1">
              <a:rPr lang="en-US" smtClean="0"/>
              <a:t>2/26/2019</a:t>
            </a:fld>
            <a:endParaRPr lang="en-PH"/>
          </a:p>
        </p:txBody>
      </p:sp>
      <p:sp>
        <p:nvSpPr>
          <p:cNvPr id="4" name="Footer Placeholder 3"/>
          <p:cNvSpPr>
            <a:spLocks noGrp="1"/>
          </p:cNvSpPr>
          <p:nvPr>
            <p:ph type="ftr" sz="quarter" idx="11"/>
          </p:nvPr>
        </p:nvSpPr>
        <p:spPr/>
        <p:txBody>
          <a:bodyPr/>
          <a:lstStyle/>
          <a:p>
            <a:r>
              <a:rPr lang="en-PH"/>
              <a:t>www.metallfit.ph</a:t>
            </a:r>
          </a:p>
        </p:txBody>
      </p:sp>
      <p:sp>
        <p:nvSpPr>
          <p:cNvPr id="5" name="Slide Number Placeholder 4"/>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39936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92141E-32D9-4BE5-BC35-4C9998FCA500}" type="datetime1">
              <a:rPr lang="en-US" smtClean="0"/>
              <a:t>2/26/2019</a:t>
            </a:fld>
            <a:endParaRPr lang="en-PH"/>
          </a:p>
        </p:txBody>
      </p:sp>
      <p:sp>
        <p:nvSpPr>
          <p:cNvPr id="3" name="Footer Placeholder 2"/>
          <p:cNvSpPr>
            <a:spLocks noGrp="1"/>
          </p:cNvSpPr>
          <p:nvPr>
            <p:ph type="ftr" sz="quarter" idx="11"/>
          </p:nvPr>
        </p:nvSpPr>
        <p:spPr/>
        <p:txBody>
          <a:bodyPr/>
          <a:lstStyle/>
          <a:p>
            <a:r>
              <a:rPr lang="en-PH"/>
              <a:t>www.metallfit.ph</a:t>
            </a:r>
          </a:p>
        </p:txBody>
      </p:sp>
      <p:sp>
        <p:nvSpPr>
          <p:cNvPr id="4" name="Slide Number Placeholder 3"/>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355165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4" cy="871538"/>
          </a:xfrm>
        </p:spPr>
        <p:txBody>
          <a:bodyPr anchor="b"/>
          <a:lstStyle>
            <a:lvl1pPr algn="l">
              <a:defRPr sz="1700" b="1"/>
            </a:lvl1pPr>
          </a:lstStyle>
          <a:p>
            <a:r>
              <a:rPr lang="en-US"/>
              <a:t>Click to edit Master title style</a:t>
            </a:r>
            <a:endParaRPr lang="en-PH"/>
          </a:p>
        </p:txBody>
      </p:sp>
      <p:sp>
        <p:nvSpPr>
          <p:cNvPr id="3" name="Content Placeholder 2"/>
          <p:cNvSpPr>
            <a:spLocks noGrp="1"/>
          </p:cNvSpPr>
          <p:nvPr>
            <p:ph idx="1"/>
          </p:nvPr>
        </p:nvSpPr>
        <p:spPr>
          <a:xfrm>
            <a:off x="3575050" y="204792"/>
            <a:ext cx="5111750" cy="4389835"/>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457201" y="1076328"/>
            <a:ext cx="3008314" cy="3518297"/>
          </a:xfrm>
        </p:spPr>
        <p:txBody>
          <a:bodyPr/>
          <a:lstStyle>
            <a:lvl1pPr marL="0" indent="0">
              <a:buNone/>
              <a:defRPr sz="1200"/>
            </a:lvl1pPr>
            <a:lvl2pPr marL="385602" indent="0">
              <a:buNone/>
              <a:defRPr sz="1000"/>
            </a:lvl2pPr>
            <a:lvl3pPr marL="771205" indent="0">
              <a:buNone/>
              <a:defRPr sz="800"/>
            </a:lvl3pPr>
            <a:lvl4pPr marL="1156807" indent="0">
              <a:buNone/>
              <a:defRPr sz="800"/>
            </a:lvl4pPr>
            <a:lvl5pPr marL="1542410" indent="0">
              <a:buNone/>
              <a:defRPr sz="800"/>
            </a:lvl5pPr>
            <a:lvl6pPr marL="1928012" indent="0">
              <a:buNone/>
              <a:defRPr sz="800"/>
            </a:lvl6pPr>
            <a:lvl7pPr marL="2313615" indent="0">
              <a:buNone/>
              <a:defRPr sz="800"/>
            </a:lvl7pPr>
            <a:lvl8pPr marL="2699217" indent="0">
              <a:buNone/>
              <a:defRPr sz="800"/>
            </a:lvl8pPr>
            <a:lvl9pPr marL="308482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17BB9991-7A46-43DE-BC5D-E3050FCC69CC}" type="datetime1">
              <a:rPr lang="en-US" smtClean="0"/>
              <a:t>2/26/2019</a:t>
            </a:fld>
            <a:endParaRPr lang="en-PH"/>
          </a:p>
        </p:txBody>
      </p:sp>
      <p:sp>
        <p:nvSpPr>
          <p:cNvPr id="6" name="Footer Placeholder 5"/>
          <p:cNvSpPr>
            <a:spLocks noGrp="1"/>
          </p:cNvSpPr>
          <p:nvPr>
            <p:ph type="ftr" sz="quarter" idx="11"/>
          </p:nvPr>
        </p:nvSpPr>
        <p:spPr/>
        <p:txBody>
          <a:bodyPr/>
          <a:lstStyle/>
          <a:p>
            <a:r>
              <a:rPr lang="en-PH"/>
              <a:t>www.metallfit.ph</a:t>
            </a:r>
          </a:p>
        </p:txBody>
      </p:sp>
      <p:sp>
        <p:nvSpPr>
          <p:cNvPr id="7" name="Slide Number Placeholder 6"/>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297907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700" b="1"/>
            </a:lvl1pPr>
          </a:lstStyle>
          <a:p>
            <a:r>
              <a:rPr lang="en-US"/>
              <a:t>Click to edit Master title style</a:t>
            </a:r>
            <a:endParaRPr lang="en-PH"/>
          </a:p>
        </p:txBody>
      </p:sp>
      <p:sp>
        <p:nvSpPr>
          <p:cNvPr id="3" name="Picture Placeholder 2"/>
          <p:cNvSpPr>
            <a:spLocks noGrp="1"/>
          </p:cNvSpPr>
          <p:nvPr>
            <p:ph type="pic" idx="1"/>
          </p:nvPr>
        </p:nvSpPr>
        <p:spPr>
          <a:xfrm>
            <a:off x="1792288" y="459581"/>
            <a:ext cx="5486400" cy="3086100"/>
          </a:xfrm>
        </p:spPr>
        <p:txBody>
          <a:bodyPr/>
          <a:lstStyle>
            <a:lvl1pPr marL="0" indent="0">
              <a:buNone/>
              <a:defRPr sz="2700"/>
            </a:lvl1pPr>
            <a:lvl2pPr marL="385602" indent="0">
              <a:buNone/>
              <a:defRPr sz="2400"/>
            </a:lvl2pPr>
            <a:lvl3pPr marL="771205" indent="0">
              <a:buNone/>
              <a:defRPr sz="2000"/>
            </a:lvl3pPr>
            <a:lvl4pPr marL="1156807" indent="0">
              <a:buNone/>
              <a:defRPr sz="1700"/>
            </a:lvl4pPr>
            <a:lvl5pPr marL="1542410" indent="0">
              <a:buNone/>
              <a:defRPr sz="1700"/>
            </a:lvl5pPr>
            <a:lvl6pPr marL="1928012" indent="0">
              <a:buNone/>
              <a:defRPr sz="1700"/>
            </a:lvl6pPr>
            <a:lvl7pPr marL="2313615" indent="0">
              <a:buNone/>
              <a:defRPr sz="1700"/>
            </a:lvl7pPr>
            <a:lvl8pPr marL="2699217" indent="0">
              <a:buNone/>
              <a:defRPr sz="1700"/>
            </a:lvl8pPr>
            <a:lvl9pPr marL="3084820" indent="0">
              <a:buNone/>
              <a:defRPr sz="1700"/>
            </a:lvl9pPr>
          </a:lstStyle>
          <a:p>
            <a:endParaRPr lang="en-PH"/>
          </a:p>
        </p:txBody>
      </p:sp>
      <p:sp>
        <p:nvSpPr>
          <p:cNvPr id="4" name="Text Placeholder 3"/>
          <p:cNvSpPr>
            <a:spLocks noGrp="1"/>
          </p:cNvSpPr>
          <p:nvPr>
            <p:ph type="body" sz="half" idx="2"/>
          </p:nvPr>
        </p:nvSpPr>
        <p:spPr>
          <a:xfrm>
            <a:off x="1792288" y="4025506"/>
            <a:ext cx="5486400" cy="603647"/>
          </a:xfrm>
        </p:spPr>
        <p:txBody>
          <a:bodyPr/>
          <a:lstStyle>
            <a:lvl1pPr marL="0" indent="0">
              <a:buNone/>
              <a:defRPr sz="1200"/>
            </a:lvl1pPr>
            <a:lvl2pPr marL="385602" indent="0">
              <a:buNone/>
              <a:defRPr sz="1000"/>
            </a:lvl2pPr>
            <a:lvl3pPr marL="771205" indent="0">
              <a:buNone/>
              <a:defRPr sz="800"/>
            </a:lvl3pPr>
            <a:lvl4pPr marL="1156807" indent="0">
              <a:buNone/>
              <a:defRPr sz="800"/>
            </a:lvl4pPr>
            <a:lvl5pPr marL="1542410" indent="0">
              <a:buNone/>
              <a:defRPr sz="800"/>
            </a:lvl5pPr>
            <a:lvl6pPr marL="1928012" indent="0">
              <a:buNone/>
              <a:defRPr sz="800"/>
            </a:lvl6pPr>
            <a:lvl7pPr marL="2313615" indent="0">
              <a:buNone/>
              <a:defRPr sz="800"/>
            </a:lvl7pPr>
            <a:lvl8pPr marL="2699217" indent="0">
              <a:buNone/>
              <a:defRPr sz="800"/>
            </a:lvl8pPr>
            <a:lvl9pPr marL="308482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6A601829-87C0-4467-804F-27021E6E9EC6}" type="datetime1">
              <a:rPr lang="en-US" smtClean="0"/>
              <a:t>2/26/2019</a:t>
            </a:fld>
            <a:endParaRPr lang="en-PH"/>
          </a:p>
        </p:txBody>
      </p:sp>
      <p:sp>
        <p:nvSpPr>
          <p:cNvPr id="6" name="Footer Placeholder 5"/>
          <p:cNvSpPr>
            <a:spLocks noGrp="1"/>
          </p:cNvSpPr>
          <p:nvPr>
            <p:ph type="ftr" sz="quarter" idx="11"/>
          </p:nvPr>
        </p:nvSpPr>
        <p:spPr/>
        <p:txBody>
          <a:bodyPr/>
          <a:lstStyle/>
          <a:p>
            <a:r>
              <a:rPr lang="en-PH"/>
              <a:t>www.metallfit.ph</a:t>
            </a:r>
          </a:p>
        </p:txBody>
      </p:sp>
      <p:sp>
        <p:nvSpPr>
          <p:cNvPr id="7" name="Slide Number Placeholder 6"/>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90012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4FB5DD8-2A0B-4C84-9106-D5EB3AB7FBB5}" type="datetime1">
              <a:rPr lang="en-US" smtClean="0"/>
              <a:t>2/26/2019</a:t>
            </a:fld>
            <a:endParaRPr lang="en-PH"/>
          </a:p>
        </p:txBody>
      </p:sp>
      <p:sp>
        <p:nvSpPr>
          <p:cNvPr id="5" name="Footer Placeholder 4"/>
          <p:cNvSpPr>
            <a:spLocks noGrp="1"/>
          </p:cNvSpPr>
          <p:nvPr>
            <p:ph type="ftr" sz="quarter" idx="11"/>
          </p:nvPr>
        </p:nvSpPr>
        <p:spPr/>
        <p:txBody>
          <a:bodyPr/>
          <a:lstStyle/>
          <a:p>
            <a:r>
              <a:rPr lang="en-PH"/>
              <a:t>www.metallfit.ph</a:t>
            </a:r>
          </a:p>
        </p:txBody>
      </p:sp>
      <p:sp>
        <p:nvSpPr>
          <p:cNvPr id="6" name="Slide Number Placeholder 5"/>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11164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6" y="205980"/>
            <a:ext cx="2057399" cy="4388644"/>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66D82922-7214-4A10-975A-16D253FFB21C}" type="datetime1">
              <a:rPr lang="en-US" smtClean="0"/>
              <a:t>2/26/2019</a:t>
            </a:fld>
            <a:endParaRPr lang="en-PH"/>
          </a:p>
        </p:txBody>
      </p:sp>
      <p:sp>
        <p:nvSpPr>
          <p:cNvPr id="5" name="Footer Placeholder 4"/>
          <p:cNvSpPr>
            <a:spLocks noGrp="1"/>
          </p:cNvSpPr>
          <p:nvPr>
            <p:ph type="ftr" sz="quarter" idx="11"/>
          </p:nvPr>
        </p:nvSpPr>
        <p:spPr/>
        <p:txBody>
          <a:bodyPr/>
          <a:lstStyle/>
          <a:p>
            <a:r>
              <a:rPr lang="en-PH"/>
              <a:t>www.metallfit.ph</a:t>
            </a:r>
          </a:p>
        </p:txBody>
      </p:sp>
      <p:sp>
        <p:nvSpPr>
          <p:cNvPr id="6" name="Slide Number Placeholder 5"/>
          <p:cNvSpPr>
            <a:spLocks noGrp="1"/>
          </p:cNvSpPr>
          <p:nvPr>
            <p:ph type="sldNum" sz="quarter" idx="12"/>
          </p:nvPr>
        </p:nvSpPr>
        <p:spPr/>
        <p:txBody>
          <a:bodyPr/>
          <a:lstStyle/>
          <a:p>
            <a:fld id="{E1020259-AF5A-4D61-BC6A-A85A4B974BD4}" type="slidenum">
              <a:rPr lang="en-PH" smtClean="0"/>
              <a:t>‹#›</a:t>
            </a:fld>
            <a:endParaRPr lang="en-PH"/>
          </a:p>
        </p:txBody>
      </p:sp>
    </p:spTree>
    <p:extLst>
      <p:ext uri="{BB962C8B-B14F-4D97-AF65-F5344CB8AC3E}">
        <p14:creationId xmlns:p14="http://schemas.microsoft.com/office/powerpoint/2010/main" val="394555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Images and Contents Layout">
    <p:spTree>
      <p:nvGrpSpPr>
        <p:cNvPr id="1" name=""/>
        <p:cNvGrpSpPr/>
        <p:nvPr/>
      </p:nvGrpSpPr>
      <p:grpSpPr>
        <a:xfrm>
          <a:off x="0" y="0"/>
          <a:ext cx="0" cy="0"/>
          <a:chOff x="0" y="0"/>
          <a:chExt cx="0" cy="0"/>
        </a:xfrm>
      </p:grpSpPr>
      <p:sp>
        <p:nvSpPr>
          <p:cNvPr id="4" name="Picture Placeholder 2"/>
          <p:cNvSpPr>
            <a:spLocks noGrp="1"/>
          </p:cNvSpPr>
          <p:nvPr>
            <p:ph type="pic" idx="1" hasCustomPrompt="1"/>
          </p:nvPr>
        </p:nvSpPr>
        <p:spPr>
          <a:xfrm>
            <a:off x="539552" y="1448650"/>
            <a:ext cx="4680520" cy="324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6" name="Picture Placeholder 2"/>
          <p:cNvSpPr>
            <a:spLocks noGrp="1"/>
          </p:cNvSpPr>
          <p:nvPr>
            <p:ph type="pic" idx="12" hasCustomPrompt="1"/>
          </p:nvPr>
        </p:nvSpPr>
        <p:spPr>
          <a:xfrm>
            <a:off x="5219624" y="475565"/>
            <a:ext cx="3384000" cy="97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557959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05979"/>
            <a:ext cx="8229600" cy="857250"/>
          </a:xfrm>
          <a:prstGeom prst="rect">
            <a:avLst/>
          </a:prstGeom>
        </p:spPr>
        <p:txBody>
          <a:bodyPr vert="horz" lIns="77120" tIns="38560" rIns="77120" bIns="3856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457201" y="1200154"/>
            <a:ext cx="8229600" cy="3394472"/>
          </a:xfrm>
          <a:prstGeom prst="rect">
            <a:avLst/>
          </a:prstGeom>
        </p:spPr>
        <p:txBody>
          <a:bodyPr vert="horz" lIns="77120" tIns="38560" rIns="77120" bIns="3856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457200" y="4767264"/>
            <a:ext cx="2133600" cy="273844"/>
          </a:xfrm>
          <a:prstGeom prst="rect">
            <a:avLst/>
          </a:prstGeom>
        </p:spPr>
        <p:txBody>
          <a:bodyPr vert="horz" lIns="77120" tIns="38560" rIns="77120" bIns="38560" rtlCol="0" anchor="ctr"/>
          <a:lstStyle>
            <a:lvl1pPr algn="l">
              <a:defRPr sz="1000">
                <a:solidFill>
                  <a:schemeClr val="tx1">
                    <a:tint val="75000"/>
                  </a:schemeClr>
                </a:solidFill>
              </a:defRPr>
            </a:lvl1pPr>
          </a:lstStyle>
          <a:p>
            <a:fld id="{8A8FE77E-B91B-4852-B080-AB72B7C4C00F}" type="datetime1">
              <a:rPr lang="en-US" smtClean="0"/>
              <a:t>2/26/2019</a:t>
            </a:fld>
            <a:endParaRPr lang="en-PH"/>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77120" tIns="38560" rIns="77120" bIns="38560" rtlCol="0" anchor="ctr"/>
          <a:lstStyle>
            <a:lvl1pPr algn="ctr">
              <a:defRPr sz="1000">
                <a:solidFill>
                  <a:schemeClr val="tx1">
                    <a:tint val="75000"/>
                  </a:schemeClr>
                </a:solidFill>
              </a:defRPr>
            </a:lvl1pPr>
          </a:lstStyle>
          <a:p>
            <a:r>
              <a:rPr lang="en-PH"/>
              <a:t>www.metallfit.ph</a:t>
            </a: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77120" tIns="38560" rIns="77120" bIns="38560" rtlCol="0" anchor="ctr"/>
          <a:lstStyle>
            <a:lvl1pPr algn="r">
              <a:defRPr sz="1000">
                <a:solidFill>
                  <a:schemeClr val="tx1">
                    <a:tint val="75000"/>
                  </a:schemeClr>
                </a:solidFill>
              </a:defRPr>
            </a:lvl1pPr>
          </a:lstStyle>
          <a:p>
            <a:fld id="{E1020259-AF5A-4D61-BC6A-A85A4B974BD4}" type="slidenum">
              <a:rPr lang="en-PH" smtClean="0"/>
              <a:t>‹#›</a:t>
            </a:fld>
            <a:endParaRPr lang="en-PH"/>
          </a:p>
        </p:txBody>
      </p:sp>
    </p:spTree>
    <p:extLst>
      <p:ext uri="{BB962C8B-B14F-4D97-AF65-F5344CB8AC3E}">
        <p14:creationId xmlns:p14="http://schemas.microsoft.com/office/powerpoint/2010/main" val="362295526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771205" rtl="0" eaLnBrk="1" latinLnBrk="0" hangingPunct="1">
        <a:spcBef>
          <a:spcPct val="0"/>
        </a:spcBef>
        <a:buNone/>
        <a:defRPr sz="3700" kern="1200">
          <a:solidFill>
            <a:schemeClr val="tx1"/>
          </a:solidFill>
          <a:latin typeface="+mj-lt"/>
          <a:ea typeface="+mj-ea"/>
          <a:cs typeface="+mj-cs"/>
        </a:defRPr>
      </a:lvl1pPr>
    </p:titleStyle>
    <p:bodyStyle>
      <a:lvl1pPr marL="289202" indent="-289202" algn="l" defTabSz="771205"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26604" indent="-241002" algn="l" defTabSz="771205"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64006" indent="-192801" algn="l" defTabSz="771205"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49609" indent="-192801" algn="l" defTabSz="771205"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35211" indent="-192801" algn="l" defTabSz="771205"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20814" indent="-192801" algn="l" defTabSz="771205"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06416" indent="-192801" algn="l" defTabSz="771205"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892019" indent="-192801" algn="l" defTabSz="771205"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277621" indent="-192801" algn="l" defTabSz="771205"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1205" rtl="0" eaLnBrk="1" latinLnBrk="0" hangingPunct="1">
        <a:defRPr sz="1500" kern="1200">
          <a:solidFill>
            <a:schemeClr val="tx1"/>
          </a:solidFill>
          <a:latin typeface="+mn-lt"/>
          <a:ea typeface="+mn-ea"/>
          <a:cs typeface="+mn-cs"/>
        </a:defRPr>
      </a:lvl1pPr>
      <a:lvl2pPr marL="385602" algn="l" defTabSz="771205" rtl="0" eaLnBrk="1" latinLnBrk="0" hangingPunct="1">
        <a:defRPr sz="1500" kern="1200">
          <a:solidFill>
            <a:schemeClr val="tx1"/>
          </a:solidFill>
          <a:latin typeface="+mn-lt"/>
          <a:ea typeface="+mn-ea"/>
          <a:cs typeface="+mn-cs"/>
        </a:defRPr>
      </a:lvl2pPr>
      <a:lvl3pPr marL="771205" algn="l" defTabSz="771205" rtl="0" eaLnBrk="1" latinLnBrk="0" hangingPunct="1">
        <a:defRPr sz="1500" kern="1200">
          <a:solidFill>
            <a:schemeClr val="tx1"/>
          </a:solidFill>
          <a:latin typeface="+mn-lt"/>
          <a:ea typeface="+mn-ea"/>
          <a:cs typeface="+mn-cs"/>
        </a:defRPr>
      </a:lvl3pPr>
      <a:lvl4pPr marL="1156807" algn="l" defTabSz="771205" rtl="0" eaLnBrk="1" latinLnBrk="0" hangingPunct="1">
        <a:defRPr sz="1500" kern="1200">
          <a:solidFill>
            <a:schemeClr val="tx1"/>
          </a:solidFill>
          <a:latin typeface="+mn-lt"/>
          <a:ea typeface="+mn-ea"/>
          <a:cs typeface="+mn-cs"/>
        </a:defRPr>
      </a:lvl4pPr>
      <a:lvl5pPr marL="1542410" algn="l" defTabSz="771205" rtl="0" eaLnBrk="1" latinLnBrk="0" hangingPunct="1">
        <a:defRPr sz="1500" kern="1200">
          <a:solidFill>
            <a:schemeClr val="tx1"/>
          </a:solidFill>
          <a:latin typeface="+mn-lt"/>
          <a:ea typeface="+mn-ea"/>
          <a:cs typeface="+mn-cs"/>
        </a:defRPr>
      </a:lvl5pPr>
      <a:lvl6pPr marL="1928012" algn="l" defTabSz="771205" rtl="0" eaLnBrk="1" latinLnBrk="0" hangingPunct="1">
        <a:defRPr sz="1500" kern="1200">
          <a:solidFill>
            <a:schemeClr val="tx1"/>
          </a:solidFill>
          <a:latin typeface="+mn-lt"/>
          <a:ea typeface="+mn-ea"/>
          <a:cs typeface="+mn-cs"/>
        </a:defRPr>
      </a:lvl6pPr>
      <a:lvl7pPr marL="2313615" algn="l" defTabSz="771205" rtl="0" eaLnBrk="1" latinLnBrk="0" hangingPunct="1">
        <a:defRPr sz="1500" kern="1200">
          <a:solidFill>
            <a:schemeClr val="tx1"/>
          </a:solidFill>
          <a:latin typeface="+mn-lt"/>
          <a:ea typeface="+mn-ea"/>
          <a:cs typeface="+mn-cs"/>
        </a:defRPr>
      </a:lvl7pPr>
      <a:lvl8pPr marL="2699217" algn="l" defTabSz="771205" rtl="0" eaLnBrk="1" latinLnBrk="0" hangingPunct="1">
        <a:defRPr sz="1500" kern="1200">
          <a:solidFill>
            <a:schemeClr val="tx1"/>
          </a:solidFill>
          <a:latin typeface="+mn-lt"/>
          <a:ea typeface="+mn-ea"/>
          <a:cs typeface="+mn-cs"/>
        </a:defRPr>
      </a:lvl8pPr>
      <a:lvl9pPr marL="3084820" algn="l" defTabSz="771205"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hyperlink" Target="Sales%20Presentation/ISO.%20Metallfit%20Org%20Chart%202018%20with%20picture%20(1).xlsx" TargetMode="Externa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3.jpeg"/><Relationship Id="rId4" Type="http://schemas.openxmlformats.org/officeDocument/2006/relationships/diagramData" Target="../diagrams/data1.xml"/><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5.wdp"/><Relationship Id="rId3" Type="http://schemas.openxmlformats.org/officeDocument/2006/relationships/image" Target="../media/image5.png"/><Relationship Id="rId7" Type="http://schemas.openxmlformats.org/officeDocument/2006/relationships/image" Target="../media/image18.png"/><Relationship Id="rId12"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jpg"/><Relationship Id="rId11" Type="http://schemas.microsoft.com/office/2007/relationships/hdphoto" Target="../media/hdphoto4.wdp"/><Relationship Id="rId5" Type="http://schemas.openxmlformats.org/officeDocument/2006/relationships/image" Target="../media/image16.JPG"/><Relationship Id="rId10" Type="http://schemas.openxmlformats.org/officeDocument/2006/relationships/image" Target="../media/image20.png"/><Relationship Id="rId4" Type="http://schemas.openxmlformats.org/officeDocument/2006/relationships/image" Target="../media/image15.JP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3" Type="http://schemas.openxmlformats.org/officeDocument/2006/relationships/image" Target="../media/image5.pn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15.JPG"/><Relationship Id="rId9" Type="http://schemas.openxmlformats.org/officeDocument/2006/relationships/image" Target="../media/image26.jpeg"/><Relationship Id="rId14" Type="http://schemas.openxmlformats.org/officeDocument/2006/relationships/image" Target="../media/image31.jpe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oleObject" Target="../embeddings/oleObject1.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7.png"/><Relationship Id="rId3" Type="http://schemas.openxmlformats.org/officeDocument/2006/relationships/image" Target="../media/image38.png"/><Relationship Id="rId7" Type="http://schemas.openxmlformats.org/officeDocument/2006/relationships/image" Target="../media/image42.jpeg"/><Relationship Id="rId12" Type="http://schemas.openxmlformats.org/officeDocument/2006/relationships/image" Target="../media/image46.jpe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5.png"/><Relationship Id="rId5" Type="http://schemas.openxmlformats.org/officeDocument/2006/relationships/image" Target="../media/image40.pn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8.jpeg"/><Relationship Id="rId7" Type="http://schemas.openxmlformats.org/officeDocument/2006/relationships/image" Target="../media/image51.png"/><Relationship Id="rId12" Type="http://schemas.openxmlformats.org/officeDocument/2006/relationships/image" Target="../media/image5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jpeg"/><Relationship Id="rId5" Type="http://schemas.microsoft.com/office/2007/relationships/hdphoto" Target="../media/hdphoto6.wdp"/><Relationship Id="rId15" Type="http://schemas.openxmlformats.org/officeDocument/2006/relationships/image" Target="../media/image59.tiff"/><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3.png"/><Relationship Id="rId1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png"/><Relationship Id="rId7" Type="http://schemas.openxmlformats.org/officeDocument/2006/relationships/image" Target="../media/image6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68.jpeg"/><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2.JPG"/><Relationship Id="rId4" Type="http://schemas.openxmlformats.org/officeDocument/2006/relationships/image" Target="../media/image71.jp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74.jpe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78.jpeg"/><Relationship Id="rId4" Type="http://schemas.openxmlformats.org/officeDocument/2006/relationships/image" Target="../media/image77.jpeg"/></Relationships>
</file>

<file path=ppt/slides/_rels/slide1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82.jpeg"/><Relationship Id="rId4" Type="http://schemas.openxmlformats.org/officeDocument/2006/relationships/image" Target="../media/image81.jpeg"/></Relationships>
</file>

<file path=ppt/slides/_rels/slide2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3.jpeg"/><Relationship Id="rId1" Type="http://schemas.openxmlformats.org/officeDocument/2006/relationships/slideLayout" Target="../slideLayouts/slideLayout12.xml"/><Relationship Id="rId5" Type="http://schemas.openxmlformats.org/officeDocument/2006/relationships/image" Target="../media/image84.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86.jpeg"/></Relationships>
</file>

<file path=ppt/slides/_rels/slide2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88.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90.jpeg"/></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93.jpeg"/><Relationship Id="rId4" Type="http://schemas.openxmlformats.org/officeDocument/2006/relationships/image" Target="../media/image92.jpeg"/></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96.jpeg"/><Relationship Id="rId4" Type="http://schemas.openxmlformats.org/officeDocument/2006/relationships/image" Target="../media/image95.jpeg"/></Relationships>
</file>

<file path=ppt/slides/_rels/slide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99.jpeg"/><Relationship Id="rId4" Type="http://schemas.openxmlformats.org/officeDocument/2006/relationships/image" Target="../media/image98.jpeg"/></Relationships>
</file>

<file path=ppt/slides/_rels/slide2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102.jpeg"/><Relationship Id="rId4" Type="http://schemas.openxmlformats.org/officeDocument/2006/relationships/image" Target="../media/image101.jpeg"/></Relationships>
</file>

<file path=ppt/slides/_rels/slide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104.jpeg"/><Relationship Id="rId4" Type="http://schemas.openxmlformats.org/officeDocument/2006/relationships/image" Target="../media/image103.jpeg"/></Relationships>
</file>

<file path=ppt/slides/_rels/slide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106.jpe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08.jpeg"/><Relationship Id="rId4" Type="http://schemas.openxmlformats.org/officeDocument/2006/relationships/image" Target="../media/image107.jpe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10.jpeg"/><Relationship Id="rId4" Type="http://schemas.openxmlformats.org/officeDocument/2006/relationships/image" Target="../media/image109.jpeg"/></Relationships>
</file>

<file path=ppt/slides/_rels/slide3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113.png"/></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4.png"/><Relationship Id="rId1" Type="http://schemas.openxmlformats.org/officeDocument/2006/relationships/slideLayout" Target="../slideLayouts/slideLayout2.xml"/><Relationship Id="rId4"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00718" y="2067698"/>
            <a:ext cx="7772401" cy="1102519"/>
          </a:xfrm>
        </p:spPr>
        <p:txBody>
          <a:bodyPr>
            <a:normAutofit/>
          </a:bodyPr>
          <a:lstStyle/>
          <a:p>
            <a:r>
              <a:rPr lang="en-PH" sz="4800" b="1" dirty="0">
                <a:solidFill>
                  <a:srgbClr val="0070C0"/>
                </a:solidFill>
                <a:latin typeface="+mn-lt"/>
              </a:rPr>
              <a:t>Company</a:t>
            </a:r>
            <a:r>
              <a:rPr lang="en-PH" sz="4800" b="1" dirty="0">
                <a:solidFill>
                  <a:srgbClr val="006600"/>
                </a:solidFill>
                <a:latin typeface="+mn-lt"/>
              </a:rPr>
              <a:t> </a:t>
            </a:r>
            <a:r>
              <a:rPr lang="en-PH" sz="4800" b="1" dirty="0">
                <a:solidFill>
                  <a:schemeClr val="tx1">
                    <a:lumMod val="65000"/>
                    <a:lumOff val="35000"/>
                  </a:schemeClr>
                </a:solidFill>
                <a:latin typeface="+mn-lt"/>
              </a:rPr>
              <a:t>Profile</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2915816" y="915566"/>
            <a:ext cx="3742192" cy="1333407"/>
          </a:xfrm>
          <a:prstGeom prst="rect">
            <a:avLst/>
          </a:prstGeom>
        </p:spPr>
      </p:pic>
      <p:sp>
        <p:nvSpPr>
          <p:cNvPr id="5" name="TextBox 4"/>
          <p:cNvSpPr txBox="1"/>
          <p:nvPr/>
        </p:nvSpPr>
        <p:spPr>
          <a:xfrm>
            <a:off x="1979712" y="4515966"/>
            <a:ext cx="5760640" cy="430887"/>
          </a:xfrm>
          <a:prstGeom prst="rect">
            <a:avLst/>
          </a:prstGeom>
          <a:noFill/>
        </p:spPr>
        <p:txBody>
          <a:bodyPr wrap="square" rtlCol="0">
            <a:spAutoFit/>
          </a:bodyPr>
          <a:lstStyle/>
          <a:p>
            <a:pPr algn="ctr"/>
            <a:r>
              <a:rPr lang="en-PH" sz="1050" dirty="0">
                <a:solidFill>
                  <a:schemeClr val="tx1">
                    <a:lumMod val="50000"/>
                    <a:lumOff val="50000"/>
                  </a:schemeClr>
                </a:solidFill>
              </a:rPr>
              <a:t>Office/Fax: (632) 576-6343</a:t>
            </a:r>
          </a:p>
          <a:p>
            <a:pPr algn="ctr"/>
            <a:r>
              <a:rPr lang="en-PH" sz="1050" dirty="0">
                <a:solidFill>
                  <a:schemeClr val="tx1">
                    <a:lumMod val="50000"/>
                    <a:lumOff val="50000"/>
                  </a:schemeClr>
                </a:solidFill>
              </a:rPr>
              <a:t>Address: #10 Jenny’s Avenue, Barangay Rosario, Pasig City</a:t>
            </a:r>
          </a:p>
        </p:txBody>
      </p:sp>
    </p:spTree>
    <p:extLst>
      <p:ext uri="{BB962C8B-B14F-4D97-AF65-F5344CB8AC3E}">
        <p14:creationId xmlns:p14="http://schemas.microsoft.com/office/powerpoint/2010/main" val="293905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74237937"/>
              </p:ext>
            </p:extLst>
          </p:nvPr>
        </p:nvGraphicFramePr>
        <p:xfrm>
          <a:off x="611560" y="1059583"/>
          <a:ext cx="1806826" cy="3888431"/>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1390266">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tblGrid>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979600">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JM" altLang="ko-KR" sz="1200" b="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551181">
                <a:tc gridSpan="3">
                  <a:txBody>
                    <a:bodyPr/>
                    <a:lstStyle/>
                    <a:p>
                      <a:pPr algn="ctr" latinLnBrk="1"/>
                      <a:r>
                        <a:rPr lang="en-US" altLang="ko-KR" sz="1400" b="1" dirty="0">
                          <a:solidFill>
                            <a:schemeClr val="bg1"/>
                          </a:solidFill>
                          <a:latin typeface="+mn-lt"/>
                          <a:cs typeface="Arial" pitchFamily="34" charset="0"/>
                        </a:rPr>
                        <a:t>Laminated Boards and Furniture</a:t>
                      </a:r>
                      <a:endParaRPr lang="ko-KR" altLang="en-US" sz="1400" b="1" dirty="0">
                        <a:solidFill>
                          <a:schemeClr val="bg1"/>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hMerge="1">
                  <a:txBody>
                    <a:bodyPr/>
                    <a:lstStyle/>
                    <a:p>
                      <a:pPr latinLnBrk="1"/>
                      <a:endParaRPr lang="ko-KR" altLang="en-US" sz="1200" dirty="0">
                        <a:latin typeface="Arial" pitchFamily="34" charset="0"/>
                        <a:cs typeface="Arial" pitchFamily="34" charset="0"/>
                      </a:endParaRPr>
                    </a:p>
                  </a:txBody>
                  <a:tcPr/>
                </a:tc>
                <a:tc hMerge="1">
                  <a:txBody>
                    <a:bodyPr/>
                    <a:lstStyle/>
                    <a:p>
                      <a:pPr latinLnBrk="1"/>
                      <a:endParaRPr lang="ko-KR" altLang="en-US" sz="1200" dirty="0">
                        <a:latin typeface="Arial" pitchFamily="34" charset="0"/>
                        <a:cs typeface="Arial" pitchFamily="34" charset="0"/>
                      </a:endParaRPr>
                    </a:p>
                  </a:txBody>
                  <a:tcPr/>
                </a:tc>
                <a:extLst>
                  <a:ext uri="{0D108BD9-81ED-4DB2-BD59-A6C34878D82A}">
                    <a16:rowId xmlns:a16="http://schemas.microsoft.com/office/drawing/2014/main" val="1000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42383449"/>
              </p:ext>
            </p:extLst>
          </p:nvPr>
        </p:nvGraphicFramePr>
        <p:xfrm>
          <a:off x="2699792" y="1059583"/>
          <a:ext cx="1806826" cy="3888431"/>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1390266">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tblGrid>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979600">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JM"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551181">
                <a:tc gridSpan="3">
                  <a:txBody>
                    <a:bodyPr/>
                    <a:lstStyle/>
                    <a:p>
                      <a:pPr algn="ctr" latinLnBrk="1"/>
                      <a:r>
                        <a:rPr lang="en-US" altLang="ko-KR" sz="1400" b="1" dirty="0">
                          <a:solidFill>
                            <a:schemeClr val="bg1"/>
                          </a:solidFill>
                          <a:latin typeface="+mn-lt"/>
                          <a:cs typeface="Arial" pitchFamily="34" charset="0"/>
                        </a:rPr>
                        <a:t>Sheet</a:t>
                      </a:r>
                      <a:r>
                        <a:rPr lang="en-US" altLang="ko-KR" sz="1400" b="1" baseline="0" dirty="0">
                          <a:solidFill>
                            <a:schemeClr val="bg1"/>
                          </a:solidFill>
                          <a:latin typeface="+mn-lt"/>
                          <a:cs typeface="Arial" pitchFamily="34" charset="0"/>
                        </a:rPr>
                        <a:t> Metal, Electrical, Data</a:t>
                      </a:r>
                      <a:endParaRPr lang="ko-KR" altLang="en-US" sz="1400" b="1" dirty="0">
                        <a:solidFill>
                          <a:schemeClr val="bg1"/>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pPr latinLnBrk="1"/>
                      <a:endParaRPr lang="ko-KR" altLang="en-US" sz="1200" dirty="0">
                        <a:latin typeface="Arial" pitchFamily="34" charset="0"/>
                        <a:cs typeface="Arial" pitchFamily="34" charset="0"/>
                      </a:endParaRPr>
                    </a:p>
                  </a:txBody>
                  <a:tcPr/>
                </a:tc>
                <a:tc hMerge="1">
                  <a:txBody>
                    <a:bodyPr/>
                    <a:lstStyle/>
                    <a:p>
                      <a:pPr latinLnBrk="1"/>
                      <a:endParaRPr lang="ko-KR" altLang="en-US" sz="1200" dirty="0">
                        <a:latin typeface="Arial" pitchFamily="34" charset="0"/>
                        <a:cs typeface="Arial" pitchFamily="34" charset="0"/>
                      </a:endParaRPr>
                    </a:p>
                  </a:txBody>
                  <a:tcPr/>
                </a:tc>
                <a:extLst>
                  <a:ext uri="{0D108BD9-81ED-4DB2-BD59-A6C34878D82A}">
                    <a16:rowId xmlns:a16="http://schemas.microsoft.com/office/drawing/2014/main" val="1000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20148327"/>
              </p:ext>
            </p:extLst>
          </p:nvPr>
        </p:nvGraphicFramePr>
        <p:xfrm>
          <a:off x="4860032" y="1059583"/>
          <a:ext cx="1806826" cy="3888431"/>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1390266">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tblGrid>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979600">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JM" altLang="ko-KR" sz="1200" b="1"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551181">
                <a:tc gridSpan="3">
                  <a:txBody>
                    <a:bodyPr/>
                    <a:lstStyle/>
                    <a:p>
                      <a:pPr algn="ctr" latinLnBrk="1"/>
                      <a:r>
                        <a:rPr lang="en-US" altLang="ko-KR" sz="1400" b="1" dirty="0">
                          <a:solidFill>
                            <a:schemeClr val="bg1"/>
                          </a:solidFill>
                          <a:latin typeface="+mn-lt"/>
                          <a:cs typeface="Arial" pitchFamily="34" charset="0"/>
                        </a:rPr>
                        <a:t>Construction</a:t>
                      </a:r>
                      <a:endParaRPr lang="ko-KR" altLang="en-US" sz="1400" b="1" dirty="0">
                        <a:solidFill>
                          <a:schemeClr val="bg1"/>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hMerge="1">
                  <a:txBody>
                    <a:bodyPr/>
                    <a:lstStyle/>
                    <a:p>
                      <a:pPr latinLnBrk="1"/>
                      <a:endParaRPr lang="ko-KR" altLang="en-US" sz="1200" dirty="0">
                        <a:latin typeface="Arial" pitchFamily="34" charset="0"/>
                        <a:cs typeface="Arial" pitchFamily="34" charset="0"/>
                      </a:endParaRPr>
                    </a:p>
                  </a:txBody>
                  <a:tcPr/>
                </a:tc>
                <a:tc hMerge="1">
                  <a:txBody>
                    <a:bodyPr/>
                    <a:lstStyle/>
                    <a:p>
                      <a:pPr latinLnBrk="1"/>
                      <a:endParaRPr lang="ko-KR" altLang="en-US" sz="1200" dirty="0">
                        <a:latin typeface="Arial" pitchFamily="34" charset="0"/>
                        <a:cs typeface="Arial" pitchFamily="34" charset="0"/>
                      </a:endParaRPr>
                    </a:p>
                  </a:txBody>
                  <a:tcPr/>
                </a:tc>
                <a:extLst>
                  <a:ext uri="{0D108BD9-81ED-4DB2-BD59-A6C34878D82A}">
                    <a16:rowId xmlns:a16="http://schemas.microsoft.com/office/drawing/2014/main" val="1000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95800748"/>
              </p:ext>
            </p:extLst>
          </p:nvPr>
        </p:nvGraphicFramePr>
        <p:xfrm>
          <a:off x="6948264" y="1059583"/>
          <a:ext cx="1806826" cy="3888431"/>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1390266">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tblGrid>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979600">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JM"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1905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8825">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2700" cmpd="sng">
                      <a:noFill/>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indent="0" algn="ctr" defTabSz="914400" rtl="0" eaLnBrk="1" fontAlgn="auto" latinLnBrk="0" hangingPunct="1">
                        <a:lnSpc>
                          <a:spcPct val="0"/>
                        </a:lnSpc>
                        <a:spcBef>
                          <a:spcPts val="0"/>
                        </a:spcBef>
                        <a:spcAft>
                          <a:spcPts val="0"/>
                        </a:spcAft>
                        <a:buClrTx/>
                        <a:buSzTx/>
                        <a:buFontTx/>
                        <a:buNone/>
                        <a:tabLst/>
                        <a:defRPr/>
                      </a:pPr>
                      <a:endParaRPr lang="en-US" altLang="ko-KR" sz="1200" dirty="0">
                        <a:solidFill>
                          <a:schemeClr val="tx1">
                            <a:lumMod val="75000"/>
                            <a:lumOff val="25000"/>
                          </a:schemeClr>
                        </a:solidFill>
                        <a:latin typeface="+mn-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atinLnBrk="1">
                        <a:lnSpc>
                          <a:spcPct val="0"/>
                        </a:lnSpc>
                      </a:pPr>
                      <a:endParaRPr lang="ko-KR" altLang="en-US" sz="1200" dirty="0">
                        <a:solidFill>
                          <a:schemeClr val="tx1">
                            <a:lumMod val="75000"/>
                            <a:lumOff val="25000"/>
                          </a:schemeClr>
                        </a:solidFill>
                        <a:latin typeface="+mn-lt"/>
                        <a:cs typeface="Arial" pitchFamily="34" charset="0"/>
                      </a:endParaRPr>
                    </a:p>
                  </a:txBody>
                  <a:tcPr anchor="ctr">
                    <a:lnL w="12700" cmpd="sng">
                      <a:noFill/>
                    </a:lnL>
                    <a:lnR w="19050" cap="flat" cmpd="sng" algn="ctr">
                      <a:solidFill>
                        <a:schemeClr val="accent1"/>
                      </a:solidFill>
                      <a:prstDash val="solid"/>
                      <a:round/>
                      <a:headEnd type="none" w="med" len="med"/>
                      <a:tailEnd type="none" w="med" len="med"/>
                    </a:lnR>
                    <a:lnT w="127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551181">
                <a:tc gridSpan="3">
                  <a:txBody>
                    <a:bodyPr/>
                    <a:lstStyle/>
                    <a:p>
                      <a:pPr algn="ctr" latinLnBrk="1"/>
                      <a:r>
                        <a:rPr lang="en-US" altLang="ko-KR" sz="1400" b="1" dirty="0">
                          <a:solidFill>
                            <a:schemeClr val="bg1"/>
                          </a:solidFill>
                          <a:latin typeface="+mn-lt"/>
                          <a:cs typeface="Arial" pitchFamily="34" charset="0"/>
                        </a:rPr>
                        <a:t>Corporate</a:t>
                      </a:r>
                      <a:r>
                        <a:rPr lang="en-US" altLang="ko-KR" sz="1400" b="1" baseline="0" dirty="0">
                          <a:solidFill>
                            <a:schemeClr val="bg1"/>
                          </a:solidFill>
                          <a:latin typeface="+mn-lt"/>
                          <a:cs typeface="Arial" pitchFamily="34" charset="0"/>
                        </a:rPr>
                        <a:t> Social Responsibility</a:t>
                      </a:r>
                      <a:endParaRPr lang="ko-KR" altLang="en-US" sz="1400" b="1" dirty="0">
                        <a:solidFill>
                          <a:schemeClr val="bg1"/>
                        </a:solidFill>
                        <a:latin typeface="+mn-lt"/>
                        <a:cs typeface="Arial" pitchFamily="34" charset="0"/>
                      </a:endParaRP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pPr latinLnBrk="1"/>
                      <a:endParaRPr lang="ko-KR" altLang="en-US" sz="1200" dirty="0">
                        <a:latin typeface="Arial" pitchFamily="34" charset="0"/>
                        <a:cs typeface="Arial" pitchFamily="34" charset="0"/>
                      </a:endParaRPr>
                    </a:p>
                  </a:txBody>
                  <a:tcPr/>
                </a:tc>
                <a:tc hMerge="1">
                  <a:txBody>
                    <a:bodyPr/>
                    <a:lstStyle/>
                    <a:p>
                      <a:pPr latinLnBrk="1"/>
                      <a:endParaRPr lang="ko-KR" altLang="en-US" sz="1200" dirty="0">
                        <a:latin typeface="Arial" pitchFamily="34" charset="0"/>
                        <a:cs typeface="Arial" pitchFamily="34" charset="0"/>
                      </a:endParaRPr>
                    </a:p>
                  </a:txBody>
                  <a:tcPr/>
                </a:tc>
                <a:extLst>
                  <a:ext uri="{0D108BD9-81ED-4DB2-BD59-A6C34878D82A}">
                    <a16:rowId xmlns:a16="http://schemas.microsoft.com/office/drawing/2014/main" val="10009"/>
                  </a:ext>
                </a:extLst>
              </a:tr>
            </a:tbl>
          </a:graphicData>
        </a:graphic>
      </p:graphicFrame>
      <p:pic>
        <p:nvPicPr>
          <p:cNvPr id="8" name="Picture 7" descr="METALLFIT ORIG.png">
            <a:hlinkClick r:id="rId2" action="ppaction://hlinkfil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0792" y="1969188"/>
            <a:ext cx="1798340" cy="482080"/>
          </a:xfrm>
          <a:prstGeom prst="rect">
            <a:avLst/>
          </a:prstGeom>
        </p:spPr>
      </p:pic>
      <p:pic>
        <p:nvPicPr>
          <p:cNvPr id="10" name="Picture 9"/>
          <p:cNvPicPr>
            <a:picLocks noChangeAspect="1"/>
          </p:cNvPicPr>
          <p:nvPr/>
        </p:nvPicPr>
        <p:blipFill>
          <a:blip r:embed="rId4"/>
          <a:stretch>
            <a:fillRect/>
          </a:stretch>
        </p:blipFill>
        <p:spPr>
          <a:xfrm>
            <a:off x="2775460" y="2857074"/>
            <a:ext cx="1655490" cy="293448"/>
          </a:xfrm>
          <a:prstGeom prst="rect">
            <a:avLst/>
          </a:prstGeom>
        </p:spPr>
      </p:pic>
      <p:sp>
        <p:nvSpPr>
          <p:cNvPr id="18" name="Title 1"/>
          <p:cNvSpPr>
            <a:spLocks noGrp="1"/>
          </p:cNvSpPr>
          <p:nvPr>
            <p:ph type="title"/>
          </p:nvPr>
        </p:nvSpPr>
        <p:spPr>
          <a:xfrm>
            <a:off x="611568" y="0"/>
            <a:ext cx="8136903" cy="857250"/>
          </a:xfrm>
        </p:spPr>
        <p:txBody>
          <a:bodyPr>
            <a:normAutofit/>
          </a:bodyPr>
          <a:lstStyle/>
          <a:p>
            <a:r>
              <a:rPr lang="en-PH" sz="3200" b="1" dirty="0">
                <a:latin typeface="+mn-lt"/>
              </a:rPr>
              <a:t>WCL Group of Companies</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308" y="2798321"/>
            <a:ext cx="1484442"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b="24283"/>
          <a:stretch/>
        </p:blipFill>
        <p:spPr>
          <a:xfrm>
            <a:off x="2649353" y="1153757"/>
            <a:ext cx="1907704" cy="679747"/>
          </a:xfrm>
          <a:prstGeom prst="rect">
            <a:avLst/>
          </a:prstGeom>
        </p:spPr>
      </p:pic>
      <p:pic>
        <p:nvPicPr>
          <p:cNvPr id="17" name="Picture 16"/>
          <p:cNvPicPr>
            <a:picLocks noChangeAspect="1"/>
          </p:cNvPicPr>
          <p:nvPr/>
        </p:nvPicPr>
        <p:blipFill>
          <a:blip r:embed="rId7"/>
          <a:stretch>
            <a:fillRect/>
          </a:stretch>
        </p:blipFill>
        <p:spPr>
          <a:xfrm>
            <a:off x="809312" y="1209912"/>
            <a:ext cx="1263599" cy="567438"/>
          </a:xfrm>
          <a:prstGeom prst="rect">
            <a:avLst/>
          </a:prstGeom>
        </p:spPr>
      </p:pic>
      <p:pic>
        <p:nvPicPr>
          <p:cNvPr id="19" name="Picture 18"/>
          <p:cNvPicPr>
            <a:picLocks noChangeAspect="1"/>
          </p:cNvPicPr>
          <p:nvPr/>
        </p:nvPicPr>
        <p:blipFill>
          <a:blip r:embed="rId8"/>
          <a:stretch>
            <a:fillRect/>
          </a:stretch>
        </p:blipFill>
        <p:spPr>
          <a:xfrm>
            <a:off x="831101" y="1876686"/>
            <a:ext cx="1263599" cy="423792"/>
          </a:xfrm>
          <a:prstGeom prst="rect">
            <a:avLst/>
          </a:prstGeom>
        </p:spPr>
      </p:pic>
      <p:pic>
        <p:nvPicPr>
          <p:cNvPr id="20" name="Picture 19"/>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l="25575" b="18635"/>
          <a:stretch/>
        </p:blipFill>
        <p:spPr>
          <a:xfrm>
            <a:off x="855310" y="2285467"/>
            <a:ext cx="1239388" cy="360017"/>
          </a:xfrm>
          <a:prstGeom prst="rect">
            <a:avLst/>
          </a:prstGeom>
        </p:spPr>
      </p:pic>
      <p:pic>
        <p:nvPicPr>
          <p:cNvPr id="21"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37399" y="1786131"/>
            <a:ext cx="1252092" cy="401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17375" y="1432702"/>
            <a:ext cx="1145183" cy="110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006B521D-3AA0-F04F-87AC-ABE153FF31F9}"/>
              </a:ext>
            </a:extLst>
          </p:cNvPr>
          <p:cNvSpPr>
            <a:spLocks noGrp="1"/>
          </p:cNvSpPr>
          <p:nvPr>
            <p:ph type="sldNum" sz="quarter" idx="12"/>
          </p:nvPr>
        </p:nvSpPr>
        <p:spPr/>
        <p:txBody>
          <a:bodyPr/>
          <a:lstStyle/>
          <a:p>
            <a:fld id="{E1020259-AF5A-4D61-BC6A-A85A4B974BD4}" type="slidenum">
              <a:rPr lang="en-PH" smtClean="0"/>
              <a:t>1</a:t>
            </a:fld>
            <a:endParaRPr lang="en-PH"/>
          </a:p>
        </p:txBody>
      </p:sp>
      <p:sp>
        <p:nvSpPr>
          <p:cNvPr id="23" name="TextBox 22">
            <a:extLst>
              <a:ext uri="{FF2B5EF4-FFF2-40B4-BE49-F238E27FC236}">
                <a16:creationId xmlns:a16="http://schemas.microsoft.com/office/drawing/2014/main" id="{50CBDB3B-6811-EC49-9546-07A989618EA8}"/>
              </a:ext>
            </a:extLst>
          </p:cNvPr>
          <p:cNvSpPr txBox="1"/>
          <p:nvPr/>
        </p:nvSpPr>
        <p:spPr>
          <a:xfrm>
            <a:off x="611560" y="652674"/>
            <a:ext cx="8136911" cy="384721"/>
          </a:xfrm>
          <a:prstGeom prst="rect">
            <a:avLst/>
          </a:prstGeom>
          <a:noFill/>
        </p:spPr>
        <p:txBody>
          <a:bodyPr wrap="square" rtlCol="0">
            <a:spAutoFit/>
          </a:bodyPr>
          <a:lstStyle/>
          <a:p>
            <a:r>
              <a:rPr lang="en-US" sz="950" i="1" dirty="0"/>
              <a:t>The World Class Laminate (WCL) Group of Companies has been serving the Construction Industry since 1995. Known for being an industry leader in the furniture space, the WCL Group aims to continue offering excellent products to the thriving Philippine market.</a:t>
            </a:r>
          </a:p>
        </p:txBody>
      </p:sp>
    </p:spTree>
    <p:extLst>
      <p:ext uri="{BB962C8B-B14F-4D97-AF65-F5344CB8AC3E}">
        <p14:creationId xmlns:p14="http://schemas.microsoft.com/office/powerpoint/2010/main" val="104434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6"/>
                                        </p:tgtEl>
                                        <p:attrNameLst>
                                          <p:attrName>r</p:attrName>
                                        </p:attrNameLst>
                                      </p:cBhvr>
                                    </p:animRot>
                                    <p:animRot by="-240000">
                                      <p:cBhvr>
                                        <p:cTn id="13" dur="200" fill="hold">
                                          <p:stCondLst>
                                            <p:cond delay="200"/>
                                          </p:stCondLst>
                                        </p:cTn>
                                        <p:tgtEl>
                                          <p:spTgt spid="16"/>
                                        </p:tgtEl>
                                        <p:attrNameLst>
                                          <p:attrName>r</p:attrName>
                                        </p:attrNameLst>
                                      </p:cBhvr>
                                    </p:animRot>
                                    <p:animRot by="240000">
                                      <p:cBhvr>
                                        <p:cTn id="14" dur="200" fill="hold">
                                          <p:stCondLst>
                                            <p:cond delay="400"/>
                                          </p:stCondLst>
                                        </p:cTn>
                                        <p:tgtEl>
                                          <p:spTgt spid="16"/>
                                        </p:tgtEl>
                                        <p:attrNameLst>
                                          <p:attrName>r</p:attrName>
                                        </p:attrNameLst>
                                      </p:cBhvr>
                                    </p:animRot>
                                    <p:animRot by="-240000">
                                      <p:cBhvr>
                                        <p:cTn id="15" dur="200" fill="hold">
                                          <p:stCondLst>
                                            <p:cond delay="600"/>
                                          </p:stCondLst>
                                        </p:cTn>
                                        <p:tgtEl>
                                          <p:spTgt spid="16"/>
                                        </p:tgtEl>
                                        <p:attrNameLst>
                                          <p:attrName>r</p:attrName>
                                        </p:attrNameLst>
                                      </p:cBhvr>
                                    </p:animRot>
                                    <p:animRot by="120000">
                                      <p:cBhvr>
                                        <p:cTn id="16" dur="200" fill="hold">
                                          <p:stCondLst>
                                            <p:cond delay="800"/>
                                          </p:stCondLst>
                                        </p:cTn>
                                        <p:tgtEl>
                                          <p:spTgt spid="16"/>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8"/>
                                        </p:tgtEl>
                                        <p:attrNameLst>
                                          <p:attrName>r</p:attrName>
                                        </p:attrNameLst>
                                      </p:cBhvr>
                                    </p:animRot>
                                    <p:animRot by="-240000">
                                      <p:cBhvr>
                                        <p:cTn id="19" dur="200" fill="hold">
                                          <p:stCondLst>
                                            <p:cond delay="200"/>
                                          </p:stCondLst>
                                        </p:cTn>
                                        <p:tgtEl>
                                          <p:spTgt spid="8"/>
                                        </p:tgtEl>
                                        <p:attrNameLst>
                                          <p:attrName>r</p:attrName>
                                        </p:attrNameLst>
                                      </p:cBhvr>
                                    </p:animRot>
                                    <p:animRot by="240000">
                                      <p:cBhvr>
                                        <p:cTn id="20" dur="200" fill="hold">
                                          <p:stCondLst>
                                            <p:cond delay="400"/>
                                          </p:stCondLst>
                                        </p:cTn>
                                        <p:tgtEl>
                                          <p:spTgt spid="8"/>
                                        </p:tgtEl>
                                        <p:attrNameLst>
                                          <p:attrName>r</p:attrName>
                                        </p:attrNameLst>
                                      </p:cBhvr>
                                    </p:animRot>
                                    <p:animRot by="-240000">
                                      <p:cBhvr>
                                        <p:cTn id="21" dur="200" fill="hold">
                                          <p:stCondLst>
                                            <p:cond delay="600"/>
                                          </p:stCondLst>
                                        </p:cTn>
                                        <p:tgtEl>
                                          <p:spTgt spid="8"/>
                                        </p:tgtEl>
                                        <p:attrNameLst>
                                          <p:attrName>r</p:attrName>
                                        </p:attrNameLst>
                                      </p:cBhvr>
                                    </p:animRot>
                                    <p:animRot by="120000">
                                      <p:cBhvr>
                                        <p:cTn id="22" dur="200" fill="hold">
                                          <p:stCondLst>
                                            <p:cond delay="800"/>
                                          </p:stCondLst>
                                        </p:cTn>
                                        <p:tgtEl>
                                          <p:spTgt spid="8"/>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0"/>
                                        </p:tgtEl>
                                        <p:attrNameLst>
                                          <p:attrName>r</p:attrName>
                                        </p:attrNameLst>
                                      </p:cBhvr>
                                    </p:animRot>
                                    <p:animRot by="-240000">
                                      <p:cBhvr>
                                        <p:cTn id="25" dur="200" fill="hold">
                                          <p:stCondLst>
                                            <p:cond delay="200"/>
                                          </p:stCondLst>
                                        </p:cTn>
                                        <p:tgtEl>
                                          <p:spTgt spid="10"/>
                                        </p:tgtEl>
                                        <p:attrNameLst>
                                          <p:attrName>r</p:attrName>
                                        </p:attrNameLst>
                                      </p:cBhvr>
                                    </p:animRot>
                                    <p:animRot by="240000">
                                      <p:cBhvr>
                                        <p:cTn id="26" dur="200" fill="hold">
                                          <p:stCondLst>
                                            <p:cond delay="400"/>
                                          </p:stCondLst>
                                        </p:cTn>
                                        <p:tgtEl>
                                          <p:spTgt spid="10"/>
                                        </p:tgtEl>
                                        <p:attrNameLst>
                                          <p:attrName>r</p:attrName>
                                        </p:attrNameLst>
                                      </p:cBhvr>
                                    </p:animRot>
                                    <p:animRot by="-240000">
                                      <p:cBhvr>
                                        <p:cTn id="27" dur="200" fill="hold">
                                          <p:stCondLst>
                                            <p:cond delay="600"/>
                                          </p:stCondLst>
                                        </p:cTn>
                                        <p:tgtEl>
                                          <p:spTgt spid="10"/>
                                        </p:tgtEl>
                                        <p:attrNameLst>
                                          <p:attrName>r</p:attrName>
                                        </p:attrNameLst>
                                      </p:cBhvr>
                                    </p:animRot>
                                    <p:animRot by="120000">
                                      <p:cBhvr>
                                        <p:cTn id="28"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19139" y="504552"/>
            <a:ext cx="4109850"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sz="3000" dirty="0">
                <a:solidFill>
                  <a:schemeClr val="bg1"/>
                </a:solidFill>
                <a:cs typeface="Arial" pitchFamily="34" charset="0"/>
              </a:rPr>
              <a:t>About Us</a:t>
            </a:r>
          </a:p>
        </p:txBody>
      </p:sp>
      <p:sp>
        <p:nvSpPr>
          <p:cNvPr id="6" name="TextBox 5"/>
          <p:cNvSpPr txBox="1"/>
          <p:nvPr/>
        </p:nvSpPr>
        <p:spPr>
          <a:xfrm>
            <a:off x="323528" y="1131590"/>
            <a:ext cx="4032448" cy="3838295"/>
          </a:xfrm>
          <a:prstGeom prst="rect">
            <a:avLst/>
          </a:prstGeom>
          <a:noFill/>
        </p:spPr>
        <p:txBody>
          <a:bodyPr wrap="square" rtlCol="0" anchor="ctr">
            <a:spAutoFit/>
          </a:bodyPr>
          <a:lstStyle/>
          <a:p>
            <a:pPr>
              <a:lnSpc>
                <a:spcPct val="120000"/>
              </a:lnSpc>
            </a:pPr>
            <a:r>
              <a:rPr lang="en-PH" sz="1200" dirty="0"/>
              <a:t>EXELON POWER SOLUTIONS, INC. specializes in switchgear manufacturing and electrical panel building. We provide services for: </a:t>
            </a:r>
          </a:p>
          <a:p>
            <a:pPr>
              <a:lnSpc>
                <a:spcPct val="120000"/>
              </a:lnSpc>
            </a:pPr>
            <a:endParaRPr lang="en-PH" sz="1200" dirty="0"/>
          </a:p>
          <a:p>
            <a:pPr marL="285750" indent="-285750">
              <a:lnSpc>
                <a:spcPct val="120000"/>
              </a:lnSpc>
              <a:buFont typeface="Wingdings" pitchFamily="2" charset="2"/>
              <a:buChar char="§"/>
            </a:pPr>
            <a:r>
              <a:rPr lang="en-PH" sz="1200" dirty="0"/>
              <a:t>Power Generation and Distribution</a:t>
            </a:r>
          </a:p>
          <a:p>
            <a:pPr marL="285750" indent="-285750">
              <a:lnSpc>
                <a:spcPct val="120000"/>
              </a:lnSpc>
              <a:buFont typeface="Wingdings" pitchFamily="2" charset="2"/>
              <a:buChar char="§"/>
            </a:pPr>
            <a:r>
              <a:rPr lang="en-PH" sz="1200" dirty="0"/>
              <a:t>Industrial &amp; Commercial Applications </a:t>
            </a:r>
          </a:p>
          <a:p>
            <a:pPr marL="285750" indent="-285750">
              <a:lnSpc>
                <a:spcPct val="120000"/>
              </a:lnSpc>
              <a:buFont typeface="Wingdings" pitchFamily="2" charset="2"/>
              <a:buChar char="§"/>
            </a:pPr>
            <a:r>
              <a:rPr lang="en-PH" sz="1200" dirty="0"/>
              <a:t>Preventive Maintenance Services </a:t>
            </a:r>
          </a:p>
          <a:p>
            <a:pPr>
              <a:lnSpc>
                <a:spcPct val="120000"/>
              </a:lnSpc>
            </a:pPr>
            <a:endParaRPr lang="en-PH" sz="1200" dirty="0"/>
          </a:p>
          <a:p>
            <a:pPr>
              <a:lnSpc>
                <a:spcPct val="120000"/>
              </a:lnSpc>
            </a:pPr>
            <a:r>
              <a:rPr lang="en-PH" sz="1200" dirty="0"/>
              <a:t>EXELON understands that the need for a safe and reliable power supply solutions are paramount. </a:t>
            </a:r>
          </a:p>
          <a:p>
            <a:pPr>
              <a:lnSpc>
                <a:spcPct val="120000"/>
              </a:lnSpc>
            </a:pPr>
            <a:endParaRPr lang="en-PH" sz="1200" dirty="0"/>
          </a:p>
          <a:p>
            <a:pPr>
              <a:lnSpc>
                <a:spcPct val="120000"/>
              </a:lnSpc>
            </a:pPr>
            <a:r>
              <a:rPr lang="en-PH" sz="1200" dirty="0"/>
              <a:t>So we emphasize providing exceptional quality and uncompromised safety at a competitive price point. Finally, we pride ourselves on excellent customer orientation, so your required specifications, budget and project deadlines are our main concern.</a:t>
            </a:r>
            <a:endParaRPr lang="en-US" sz="1200" dirty="0">
              <a:cs typeface="Helvetica Neue"/>
            </a:endParaRPr>
          </a:p>
        </p:txBody>
      </p:sp>
      <p:sp>
        <p:nvSpPr>
          <p:cNvPr id="8" name="Title 2"/>
          <p:cNvSpPr txBox="1">
            <a:spLocks/>
          </p:cNvSpPr>
          <p:nvPr/>
        </p:nvSpPr>
        <p:spPr>
          <a:xfrm>
            <a:off x="339051" y="504552"/>
            <a:ext cx="3224839"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About Us</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4" name="Slide Number Placeholder 3">
            <a:extLst>
              <a:ext uri="{FF2B5EF4-FFF2-40B4-BE49-F238E27FC236}">
                <a16:creationId xmlns:a16="http://schemas.microsoft.com/office/drawing/2014/main" id="{602B5C2A-2B38-594C-A02A-96ACD5AFBBBB}"/>
              </a:ext>
            </a:extLst>
          </p:cNvPr>
          <p:cNvSpPr>
            <a:spLocks noGrp="1"/>
          </p:cNvSpPr>
          <p:nvPr>
            <p:ph type="sldNum" sz="quarter" idx="12"/>
          </p:nvPr>
        </p:nvSpPr>
        <p:spPr/>
        <p:txBody>
          <a:bodyPr/>
          <a:lstStyle/>
          <a:p>
            <a:fld id="{E1020259-AF5A-4D61-BC6A-A85A4B974BD4}" type="slidenum">
              <a:rPr lang="en-PH" smtClean="0"/>
              <a:t>2</a:t>
            </a:fld>
            <a:endParaRPr lang="en-PH"/>
          </a:p>
        </p:txBody>
      </p:sp>
      <p:pic>
        <p:nvPicPr>
          <p:cNvPr id="10" name="Picture 9"/>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4849083" y="999900"/>
            <a:ext cx="3920003" cy="2940002"/>
          </a:xfrm>
          <a:prstGeom prst="rect">
            <a:avLst/>
          </a:prstGeom>
        </p:spPr>
      </p:pic>
    </p:spTree>
    <p:extLst>
      <p:ext uri="{BB962C8B-B14F-4D97-AF65-F5344CB8AC3E}">
        <p14:creationId xmlns:p14="http://schemas.microsoft.com/office/powerpoint/2010/main" val="224317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51">
            <a:extLst>
              <a:ext uri="{FF2B5EF4-FFF2-40B4-BE49-F238E27FC236}">
                <a16:creationId xmlns:a16="http://schemas.microsoft.com/office/drawing/2014/main" id="{433B461D-82D4-4F53-B701-57D22B902226}"/>
              </a:ext>
            </a:extLst>
          </p:cNvPr>
          <p:cNvSpPr/>
          <p:nvPr/>
        </p:nvSpPr>
        <p:spPr>
          <a:xfrm rot="16200000" flipH="1">
            <a:off x="901567" y="1296800"/>
            <a:ext cx="275990" cy="346555"/>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7120" tIns="38560" rIns="77120" bIns="3856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5" name="Freeform 32">
            <a:extLst>
              <a:ext uri="{FF2B5EF4-FFF2-40B4-BE49-F238E27FC236}">
                <a16:creationId xmlns:a16="http://schemas.microsoft.com/office/drawing/2014/main" id="{34E36078-C16A-4575-81E0-8E85D03171A2}"/>
              </a:ext>
            </a:extLst>
          </p:cNvPr>
          <p:cNvSpPr/>
          <p:nvPr/>
        </p:nvSpPr>
        <p:spPr>
          <a:xfrm>
            <a:off x="3787768" y="1323733"/>
            <a:ext cx="256596" cy="257825"/>
          </a:xfrm>
          <a:custGeom>
            <a:avLst/>
            <a:gdLst/>
            <a:ahLst/>
            <a:cxnLst/>
            <a:rect l="l" t="t" r="r" b="b"/>
            <a:pathLst>
              <a:path w="3210745" h="294092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7120" tIns="38560" rIns="77120" bIns="38560" numCol="1" spcCol="0" rtlCol="0" fromWordArt="0" anchor="ctr" anchorCtr="0" forceAA="0" compatLnSpc="1">
            <a:prstTxWarp prst="textNoShape">
              <a:avLst/>
            </a:prstTxWarp>
            <a:noAutofit/>
          </a:bodyPr>
          <a:lstStyle/>
          <a:p>
            <a:pPr algn="ctr"/>
            <a:endParaRPr lang="ko-KR" altLang="en-US" dirty="0"/>
          </a:p>
        </p:txBody>
      </p:sp>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21" name="Title 2"/>
          <p:cNvSpPr txBox="1">
            <a:spLocks/>
          </p:cNvSpPr>
          <p:nvPr/>
        </p:nvSpPr>
        <p:spPr>
          <a:xfrm>
            <a:off x="253616" y="461820"/>
            <a:ext cx="2662200"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Why Exelon?</a:t>
            </a:r>
          </a:p>
        </p:txBody>
      </p:sp>
      <p:graphicFrame>
        <p:nvGraphicFramePr>
          <p:cNvPr id="7" name="Diagram 6"/>
          <p:cNvGraphicFramePr/>
          <p:nvPr>
            <p:extLst>
              <p:ext uri="{D42A27DB-BD31-4B8C-83A1-F6EECF244321}">
                <p14:modId xmlns:p14="http://schemas.microsoft.com/office/powerpoint/2010/main" val="4281933358"/>
              </p:ext>
            </p:extLst>
          </p:nvPr>
        </p:nvGraphicFramePr>
        <p:xfrm>
          <a:off x="323528" y="1419622"/>
          <a:ext cx="5422714" cy="35599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D0825AE7-C034-2448-AA9C-7E82654D86C7}"/>
              </a:ext>
            </a:extLst>
          </p:cNvPr>
          <p:cNvSpPr>
            <a:spLocks noGrp="1"/>
          </p:cNvSpPr>
          <p:nvPr>
            <p:ph type="sldNum" sz="quarter" idx="12"/>
          </p:nvPr>
        </p:nvSpPr>
        <p:spPr/>
        <p:txBody>
          <a:bodyPr/>
          <a:lstStyle/>
          <a:p>
            <a:fld id="{E1020259-AF5A-4D61-BC6A-A85A4B974BD4}" type="slidenum">
              <a:rPr lang="en-PH" smtClean="0"/>
              <a:t>3</a:t>
            </a:fld>
            <a:endParaRPr lang="en-PH"/>
          </a:p>
        </p:txBody>
      </p:sp>
      <p:sp>
        <p:nvSpPr>
          <p:cNvPr id="4" name="TextBox 3">
            <a:extLst>
              <a:ext uri="{FF2B5EF4-FFF2-40B4-BE49-F238E27FC236}">
                <a16:creationId xmlns:a16="http://schemas.microsoft.com/office/drawing/2014/main" id="{469A57BD-75CC-C54C-9546-EA9B43BF6B92}"/>
              </a:ext>
            </a:extLst>
          </p:cNvPr>
          <p:cNvSpPr txBox="1"/>
          <p:nvPr/>
        </p:nvSpPr>
        <p:spPr>
          <a:xfrm>
            <a:off x="253616" y="907008"/>
            <a:ext cx="5902560" cy="415498"/>
          </a:xfrm>
          <a:prstGeom prst="rect">
            <a:avLst/>
          </a:prstGeom>
          <a:noFill/>
        </p:spPr>
        <p:txBody>
          <a:bodyPr wrap="square" rtlCol="0">
            <a:spAutoFit/>
          </a:bodyPr>
          <a:lstStyle/>
          <a:p>
            <a:r>
              <a:rPr lang="en-US" sz="1050" i="1" dirty="0"/>
              <a:t>Exelon is able to meet high product quality and customer satisfaction with our Production Management methodologies</a:t>
            </a:r>
          </a:p>
        </p:txBody>
      </p:sp>
      <p:pic>
        <p:nvPicPr>
          <p:cNvPr id="13" name="Picture 12">
            <a:extLst>
              <a:ext uri="{FF2B5EF4-FFF2-40B4-BE49-F238E27FC236}">
                <a16:creationId xmlns:a16="http://schemas.microsoft.com/office/drawing/2014/main" id="{6DC9C69D-5A48-7E40-92B7-3256B9E1554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4372" t="17176" b="8560"/>
          <a:stretch/>
        </p:blipFill>
        <p:spPr>
          <a:xfrm>
            <a:off x="6238528" y="1042057"/>
            <a:ext cx="2187902" cy="1611337"/>
          </a:xfrm>
          <a:prstGeom prst="rect">
            <a:avLst/>
          </a:prstGeom>
        </p:spPr>
      </p:pic>
      <p:pic>
        <p:nvPicPr>
          <p:cNvPr id="16" name="Content Placeholder 10">
            <a:extLst>
              <a:ext uri="{FF2B5EF4-FFF2-40B4-BE49-F238E27FC236}">
                <a16:creationId xmlns:a16="http://schemas.microsoft.com/office/drawing/2014/main" id="{0838132C-1149-AC44-BB99-F044A7206C5E}"/>
              </a:ext>
            </a:extLst>
          </p:cNvPr>
          <p:cNvPicPr>
            <a:picLocks noGrp="1" noChangeAspect="1"/>
          </p:cNvPicPr>
          <p:nvPr>
            <p:ph sz="half" idx="1"/>
          </p:nvPr>
        </p:nvPicPr>
        <p:blipFill>
          <a:blip r:embed="rId10" cstate="print">
            <a:extLst>
              <a:ext uri="{28A0092B-C50C-407E-A947-70E740481C1C}">
                <a14:useLocalDpi xmlns:a14="http://schemas.microsoft.com/office/drawing/2010/main" val="0"/>
              </a:ext>
            </a:extLst>
          </a:blip>
          <a:stretch>
            <a:fillRect/>
          </a:stretch>
        </p:blipFill>
        <p:spPr>
          <a:xfrm>
            <a:off x="6238528" y="3075806"/>
            <a:ext cx="2187412" cy="1623923"/>
          </a:xfrm>
          <a:ln w="19050">
            <a:noFill/>
          </a:ln>
        </p:spPr>
      </p:pic>
      <p:sp>
        <p:nvSpPr>
          <p:cNvPr id="3" name="TextBox 2">
            <a:extLst>
              <a:ext uri="{FF2B5EF4-FFF2-40B4-BE49-F238E27FC236}">
                <a16:creationId xmlns:a16="http://schemas.microsoft.com/office/drawing/2014/main" id="{61809F8B-0053-2945-97BF-FDF8058B2BF8}"/>
              </a:ext>
            </a:extLst>
          </p:cNvPr>
          <p:cNvSpPr txBox="1"/>
          <p:nvPr/>
        </p:nvSpPr>
        <p:spPr>
          <a:xfrm>
            <a:off x="6238528" y="2653394"/>
            <a:ext cx="2187412" cy="200055"/>
          </a:xfrm>
          <a:prstGeom prst="rect">
            <a:avLst/>
          </a:prstGeom>
          <a:noFill/>
        </p:spPr>
        <p:txBody>
          <a:bodyPr wrap="square" rtlCol="0">
            <a:spAutoFit/>
          </a:bodyPr>
          <a:lstStyle/>
          <a:p>
            <a:pPr algn="ctr"/>
            <a:r>
              <a:rPr lang="en-US" sz="700" i="1" dirty="0"/>
              <a:t>LVSG Assembly</a:t>
            </a:r>
          </a:p>
        </p:txBody>
      </p:sp>
      <p:sp>
        <p:nvSpPr>
          <p:cNvPr id="17" name="TextBox 16">
            <a:extLst>
              <a:ext uri="{FF2B5EF4-FFF2-40B4-BE49-F238E27FC236}">
                <a16:creationId xmlns:a16="http://schemas.microsoft.com/office/drawing/2014/main" id="{497DDA4A-8A8D-3146-AFE0-4A87D3A53F56}"/>
              </a:ext>
            </a:extLst>
          </p:cNvPr>
          <p:cNvSpPr txBox="1"/>
          <p:nvPr/>
        </p:nvSpPr>
        <p:spPr>
          <a:xfrm>
            <a:off x="6238528" y="4708461"/>
            <a:ext cx="2187412" cy="200055"/>
          </a:xfrm>
          <a:prstGeom prst="rect">
            <a:avLst/>
          </a:prstGeom>
          <a:noFill/>
        </p:spPr>
        <p:txBody>
          <a:bodyPr wrap="square" rtlCol="0">
            <a:spAutoFit/>
          </a:bodyPr>
          <a:lstStyle/>
          <a:p>
            <a:pPr algn="ctr"/>
            <a:r>
              <a:rPr lang="en-US" sz="700" i="1" dirty="0"/>
              <a:t>Raw material inspection</a:t>
            </a:r>
          </a:p>
        </p:txBody>
      </p:sp>
    </p:spTree>
    <p:extLst>
      <p:ext uri="{BB962C8B-B14F-4D97-AF65-F5344CB8AC3E}">
        <p14:creationId xmlns:p14="http://schemas.microsoft.com/office/powerpoint/2010/main" val="477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337CD9-3BF7-4677-8B3E-90D0D13909AA}"/>
              </a:ext>
            </a:extLst>
          </p:cNvPr>
          <p:cNvSpPr>
            <a:spLocks noGrp="1"/>
          </p:cNvSpPr>
          <p:nvPr>
            <p:ph type="sldNum" sz="quarter" idx="12"/>
          </p:nvPr>
        </p:nvSpPr>
        <p:spPr/>
        <p:txBody>
          <a:bodyPr/>
          <a:lstStyle/>
          <a:p>
            <a:fld id="{E1020259-AF5A-4D61-BC6A-A85A4B974BD4}" type="slidenum">
              <a:rPr lang="en-PH" smtClean="0"/>
              <a:t>4</a:t>
            </a:fld>
            <a:endParaRPr lang="en-PH" dirty="0"/>
          </a:p>
        </p:txBody>
      </p:sp>
      <p:pic>
        <p:nvPicPr>
          <p:cNvPr id="21" name="Picture 20">
            <a:extLst>
              <a:ext uri="{FF2B5EF4-FFF2-40B4-BE49-F238E27FC236}">
                <a16:creationId xmlns:a16="http://schemas.microsoft.com/office/drawing/2014/main" id="{E961F4F9-7935-4A2A-8234-DFF49B32AD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pic>
        <p:nvPicPr>
          <p:cNvPr id="20" name="Picture 19">
            <a:extLst>
              <a:ext uri="{FF2B5EF4-FFF2-40B4-BE49-F238E27FC236}">
                <a16:creationId xmlns:a16="http://schemas.microsoft.com/office/drawing/2014/main" id="{B723A161-F866-B646-B803-DD1BC25A5417}"/>
              </a:ext>
            </a:extLst>
          </p:cNvPr>
          <p:cNvPicPr>
            <a:picLocks noChangeAspect="1"/>
          </p:cNvPicPr>
          <p:nvPr/>
        </p:nvPicPr>
        <p:blipFill>
          <a:blip r:embed="rId4"/>
          <a:stretch>
            <a:fillRect/>
          </a:stretch>
        </p:blipFill>
        <p:spPr>
          <a:xfrm>
            <a:off x="197490" y="841296"/>
            <a:ext cx="5639329" cy="3985913"/>
          </a:xfrm>
          <a:prstGeom prst="rect">
            <a:avLst/>
          </a:prstGeom>
        </p:spPr>
      </p:pic>
      <p:grpSp>
        <p:nvGrpSpPr>
          <p:cNvPr id="46" name="Group 45">
            <a:extLst>
              <a:ext uri="{FF2B5EF4-FFF2-40B4-BE49-F238E27FC236}">
                <a16:creationId xmlns:a16="http://schemas.microsoft.com/office/drawing/2014/main" id="{DA96F0D5-D689-724D-9368-B63361B6517B}"/>
              </a:ext>
            </a:extLst>
          </p:cNvPr>
          <p:cNvGrpSpPr/>
          <p:nvPr/>
        </p:nvGrpSpPr>
        <p:grpSpPr>
          <a:xfrm>
            <a:off x="245384" y="4794522"/>
            <a:ext cx="5478744" cy="254968"/>
            <a:chOff x="245384" y="4794522"/>
            <a:chExt cx="5478744" cy="254968"/>
          </a:xfrm>
        </p:grpSpPr>
        <p:sp>
          <p:nvSpPr>
            <p:cNvPr id="22" name="Rectangle 21">
              <a:extLst>
                <a:ext uri="{FF2B5EF4-FFF2-40B4-BE49-F238E27FC236}">
                  <a16:creationId xmlns:a16="http://schemas.microsoft.com/office/drawing/2014/main" id="{D2D40F43-C9D7-3F41-8401-0A4889CE08A6}"/>
                </a:ext>
              </a:extLst>
            </p:cNvPr>
            <p:cNvSpPr/>
            <p:nvPr/>
          </p:nvSpPr>
          <p:spPr>
            <a:xfrm>
              <a:off x="253620" y="4794522"/>
              <a:ext cx="5470508" cy="2549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TextBox 22">
              <a:extLst>
                <a:ext uri="{FF2B5EF4-FFF2-40B4-BE49-F238E27FC236}">
                  <a16:creationId xmlns:a16="http://schemas.microsoft.com/office/drawing/2014/main" id="{7EBD32A6-58FF-CB48-893E-C9D233569C64}"/>
                </a:ext>
              </a:extLst>
            </p:cNvPr>
            <p:cNvSpPr txBox="1"/>
            <p:nvPr/>
          </p:nvSpPr>
          <p:spPr>
            <a:xfrm>
              <a:off x="245384" y="4802823"/>
              <a:ext cx="683096" cy="230832"/>
            </a:xfrm>
            <a:prstGeom prst="rect">
              <a:avLst/>
            </a:prstGeom>
            <a:noFill/>
          </p:spPr>
          <p:txBody>
            <a:bodyPr wrap="square" rtlCol="0">
              <a:spAutoFit/>
            </a:bodyPr>
            <a:lstStyle/>
            <a:p>
              <a:r>
                <a:rPr lang="en-US" sz="900" b="1" dirty="0"/>
                <a:t>Legend:</a:t>
              </a:r>
              <a:endParaRPr lang="en-US" b="1" dirty="0"/>
            </a:p>
          </p:txBody>
        </p:sp>
        <p:grpSp>
          <p:nvGrpSpPr>
            <p:cNvPr id="44" name="Group 43">
              <a:extLst>
                <a:ext uri="{FF2B5EF4-FFF2-40B4-BE49-F238E27FC236}">
                  <a16:creationId xmlns:a16="http://schemas.microsoft.com/office/drawing/2014/main" id="{D9BE5217-77F8-3443-A161-9F26AEC77458}"/>
                </a:ext>
              </a:extLst>
            </p:cNvPr>
            <p:cNvGrpSpPr/>
            <p:nvPr/>
          </p:nvGrpSpPr>
          <p:grpSpPr>
            <a:xfrm>
              <a:off x="1372954" y="4828272"/>
              <a:ext cx="1547191" cy="190798"/>
              <a:chOff x="6660232" y="4551900"/>
              <a:chExt cx="1547191" cy="190798"/>
            </a:xfrm>
          </p:grpSpPr>
          <p:sp>
            <p:nvSpPr>
              <p:cNvPr id="34" name="Oval 33">
                <a:extLst>
                  <a:ext uri="{FF2B5EF4-FFF2-40B4-BE49-F238E27FC236}">
                    <a16:creationId xmlns:a16="http://schemas.microsoft.com/office/drawing/2014/main" id="{FF9D4A9D-DF1F-4D42-8E1D-AE59BFB0809E}"/>
                  </a:ext>
                </a:extLst>
              </p:cNvPr>
              <p:cNvSpPr/>
              <p:nvPr/>
            </p:nvSpPr>
            <p:spPr>
              <a:xfrm>
                <a:off x="6660232" y="4565531"/>
                <a:ext cx="169273" cy="149909"/>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solidFill>
                    <a:schemeClr val="tx1"/>
                  </a:solidFill>
                </a:endParaRPr>
              </a:p>
            </p:txBody>
          </p:sp>
          <p:sp>
            <p:nvSpPr>
              <p:cNvPr id="24" name="TextBox 23">
                <a:extLst>
                  <a:ext uri="{FF2B5EF4-FFF2-40B4-BE49-F238E27FC236}">
                    <a16:creationId xmlns:a16="http://schemas.microsoft.com/office/drawing/2014/main" id="{ACF4EBA6-2E69-B446-A9D2-E7B2364A6059}"/>
                  </a:ext>
                </a:extLst>
              </p:cNvPr>
              <p:cNvSpPr txBox="1"/>
              <p:nvPr/>
            </p:nvSpPr>
            <p:spPr>
              <a:xfrm>
                <a:off x="6841188" y="4551900"/>
                <a:ext cx="1366235" cy="190798"/>
              </a:xfrm>
              <a:prstGeom prst="rect">
                <a:avLst/>
              </a:prstGeom>
              <a:noFill/>
            </p:spPr>
            <p:txBody>
              <a:bodyPr wrap="square" rtlCol="0">
                <a:spAutoFit/>
              </a:bodyPr>
              <a:lstStyle/>
              <a:p>
                <a:r>
                  <a:rPr lang="en-US" sz="750" dirty="0"/>
                  <a:t>Sheet Metal Fabrication</a:t>
                </a:r>
              </a:p>
            </p:txBody>
          </p:sp>
        </p:grpSp>
        <p:grpSp>
          <p:nvGrpSpPr>
            <p:cNvPr id="45" name="Group 44">
              <a:extLst>
                <a:ext uri="{FF2B5EF4-FFF2-40B4-BE49-F238E27FC236}">
                  <a16:creationId xmlns:a16="http://schemas.microsoft.com/office/drawing/2014/main" id="{A69C12C8-F545-AB4E-9550-FF7F994136FF}"/>
                </a:ext>
              </a:extLst>
            </p:cNvPr>
            <p:cNvGrpSpPr/>
            <p:nvPr/>
          </p:nvGrpSpPr>
          <p:grpSpPr>
            <a:xfrm>
              <a:off x="3131840" y="4830160"/>
              <a:ext cx="1535508" cy="183983"/>
              <a:chOff x="6660232" y="4775646"/>
              <a:chExt cx="1535508" cy="183983"/>
            </a:xfrm>
          </p:grpSpPr>
          <p:sp>
            <p:nvSpPr>
              <p:cNvPr id="35" name="Oval 34">
                <a:extLst>
                  <a:ext uri="{FF2B5EF4-FFF2-40B4-BE49-F238E27FC236}">
                    <a16:creationId xmlns:a16="http://schemas.microsoft.com/office/drawing/2014/main" id="{E73B1F68-6C99-F243-BA21-BF917DC0B2FA}"/>
                  </a:ext>
                </a:extLst>
              </p:cNvPr>
              <p:cNvSpPr/>
              <p:nvPr/>
            </p:nvSpPr>
            <p:spPr>
              <a:xfrm>
                <a:off x="6660232" y="4796584"/>
                <a:ext cx="173830" cy="153945"/>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solidFill>
                    <a:schemeClr val="tx1"/>
                  </a:solidFill>
                </a:endParaRPr>
              </a:p>
            </p:txBody>
          </p:sp>
          <p:sp>
            <p:nvSpPr>
              <p:cNvPr id="36" name="TextBox 35">
                <a:extLst>
                  <a:ext uri="{FF2B5EF4-FFF2-40B4-BE49-F238E27FC236}">
                    <a16:creationId xmlns:a16="http://schemas.microsoft.com/office/drawing/2014/main" id="{F30B071B-E261-9C41-9F0D-AFBB034D0270}"/>
                  </a:ext>
                </a:extLst>
              </p:cNvPr>
              <p:cNvSpPr txBox="1"/>
              <p:nvPr/>
            </p:nvSpPr>
            <p:spPr>
              <a:xfrm>
                <a:off x="6829505" y="4775646"/>
                <a:ext cx="1366235" cy="183983"/>
              </a:xfrm>
              <a:prstGeom prst="rect">
                <a:avLst/>
              </a:prstGeom>
              <a:noFill/>
            </p:spPr>
            <p:txBody>
              <a:bodyPr wrap="square" rtlCol="0">
                <a:spAutoFit/>
              </a:bodyPr>
              <a:lstStyle/>
              <a:p>
                <a:r>
                  <a:rPr lang="en-US" sz="750" dirty="0"/>
                  <a:t>Switchgear/Panel  </a:t>
                </a:r>
                <a:r>
                  <a:rPr lang="en-US" sz="750" dirty="0" err="1"/>
                  <a:t>Mfg</a:t>
                </a:r>
                <a:endParaRPr lang="en-US" sz="750" dirty="0"/>
              </a:p>
            </p:txBody>
          </p:sp>
        </p:grpSp>
      </p:grpSp>
      <p:graphicFrame>
        <p:nvGraphicFramePr>
          <p:cNvPr id="40" name="Table 39">
            <a:extLst>
              <a:ext uri="{FF2B5EF4-FFF2-40B4-BE49-F238E27FC236}">
                <a16:creationId xmlns:a16="http://schemas.microsoft.com/office/drawing/2014/main" id="{13B92A4B-E76E-4840-B433-66CA8B42AD31}"/>
              </a:ext>
            </a:extLst>
          </p:cNvPr>
          <p:cNvGraphicFramePr>
            <a:graphicFrameLocks noGrp="1"/>
          </p:cNvGraphicFramePr>
          <p:nvPr>
            <p:extLst>
              <p:ext uri="{D42A27DB-BD31-4B8C-83A1-F6EECF244321}">
                <p14:modId xmlns:p14="http://schemas.microsoft.com/office/powerpoint/2010/main" val="2864188875"/>
              </p:ext>
            </p:extLst>
          </p:nvPr>
        </p:nvGraphicFramePr>
        <p:xfrm>
          <a:off x="6159948" y="1248352"/>
          <a:ext cx="2393547" cy="1508760"/>
        </p:xfrm>
        <a:graphic>
          <a:graphicData uri="http://schemas.openxmlformats.org/drawingml/2006/table">
            <a:tbl>
              <a:tblPr firstRow="1" bandRow="1">
                <a:tableStyleId>{2D5ABB26-0587-4C30-8999-92F81FD0307C}</a:tableStyleId>
              </a:tblPr>
              <a:tblGrid>
                <a:gridCol w="1368152">
                  <a:extLst>
                    <a:ext uri="{9D8B030D-6E8A-4147-A177-3AD203B41FA5}">
                      <a16:colId xmlns:a16="http://schemas.microsoft.com/office/drawing/2014/main" val="20000"/>
                    </a:ext>
                  </a:extLst>
                </a:gridCol>
                <a:gridCol w="1025395">
                  <a:extLst>
                    <a:ext uri="{9D8B030D-6E8A-4147-A177-3AD203B41FA5}">
                      <a16:colId xmlns:a16="http://schemas.microsoft.com/office/drawing/2014/main" val="20001"/>
                    </a:ext>
                  </a:extLst>
                </a:gridCol>
              </a:tblGrid>
              <a:tr h="179226">
                <a:tc>
                  <a:txBody>
                    <a:bodyPr/>
                    <a:lstStyle/>
                    <a:p>
                      <a:r>
                        <a:rPr lang="en-US" sz="1000" b="1" dirty="0">
                          <a:solidFill>
                            <a:schemeClr val="bg1"/>
                          </a:solidFill>
                          <a:latin typeface="+mn-lt"/>
                          <a:cs typeface="Helvetica Neue"/>
                        </a:rPr>
                        <a:t>Production Metrics</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70C0"/>
                    </a:solidFill>
                  </a:tcPr>
                </a:tc>
                <a:tc>
                  <a:txBody>
                    <a:bodyPr/>
                    <a:lstStyle/>
                    <a:p>
                      <a:pPr algn="ctr"/>
                      <a:r>
                        <a:rPr lang="en-US" sz="1000" b="1" dirty="0">
                          <a:solidFill>
                            <a:schemeClr val="bg1"/>
                          </a:solidFill>
                          <a:latin typeface="+mn-lt"/>
                          <a:cs typeface="Helvetica Neue"/>
                        </a:rPr>
                        <a:t>#</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179226">
                <a:tc>
                  <a:txBody>
                    <a:bodyPr/>
                    <a:lstStyle/>
                    <a:p>
                      <a:r>
                        <a:rPr lang="en-US" sz="900" dirty="0">
                          <a:latin typeface="+mn-lt"/>
                          <a:cs typeface="Helvetica Neue"/>
                        </a:rPr>
                        <a:t>Years in Operation</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900" dirty="0">
                          <a:latin typeface="+mn-lt"/>
                          <a:cs typeface="Helvetica Neue"/>
                        </a:rPr>
                        <a:t>2 years</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179226">
                <a:tc>
                  <a:txBody>
                    <a:bodyPr/>
                    <a:lstStyle/>
                    <a:p>
                      <a:r>
                        <a:rPr lang="en-US" sz="900" dirty="0">
                          <a:latin typeface="+mn-lt"/>
                          <a:cs typeface="Helvetica Neue"/>
                        </a:rPr>
                        <a:t>Total Manpower</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900" dirty="0">
                          <a:latin typeface="+mn-lt"/>
                          <a:cs typeface="Helvetica Neue"/>
                        </a:rPr>
                        <a:t>150</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179226">
                <a:tc>
                  <a:txBody>
                    <a:bodyPr/>
                    <a:lstStyle/>
                    <a:p>
                      <a:r>
                        <a:rPr lang="en-US" sz="900" dirty="0">
                          <a:latin typeface="+mn-lt"/>
                          <a:cs typeface="Helvetica Neue"/>
                        </a:rPr>
                        <a:t>Plant #1 (Pasig) Production Area</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900" dirty="0">
                          <a:latin typeface="+mn-lt"/>
                          <a:cs typeface="Helvetica Neue"/>
                        </a:rPr>
                        <a:t>~4,000 </a:t>
                      </a:r>
                      <a:r>
                        <a:rPr lang="en-US" sz="900" dirty="0" err="1">
                          <a:latin typeface="+mn-lt"/>
                          <a:cs typeface="Helvetica Neue"/>
                        </a:rPr>
                        <a:t>sqm</a:t>
                      </a:r>
                      <a:endParaRPr lang="en-US" sz="900"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179226">
                <a:tc>
                  <a:txBody>
                    <a:bodyPr/>
                    <a:lstStyle/>
                    <a:p>
                      <a:pPr marL="0" marR="0" lvl="0" indent="0" algn="l" defTabSz="771205" rtl="0" eaLnBrk="1" fontAlgn="auto" latinLnBrk="0" hangingPunct="1">
                        <a:lnSpc>
                          <a:spcPct val="100000"/>
                        </a:lnSpc>
                        <a:spcBef>
                          <a:spcPts val="0"/>
                        </a:spcBef>
                        <a:spcAft>
                          <a:spcPts val="0"/>
                        </a:spcAft>
                        <a:buClrTx/>
                        <a:buSzTx/>
                        <a:buFontTx/>
                        <a:buNone/>
                        <a:tabLst/>
                        <a:defRPr/>
                      </a:pPr>
                      <a:r>
                        <a:rPr lang="en-US" sz="900" dirty="0">
                          <a:latin typeface="+mn-lt"/>
                          <a:cs typeface="Helvetica Neue"/>
                        </a:rPr>
                        <a:t>Plant #2 (Laguna) Production Area</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900" dirty="0">
                          <a:latin typeface="+mn-lt"/>
                          <a:cs typeface="Helvetica Neue"/>
                        </a:rPr>
                        <a:t>~1,000 </a:t>
                      </a:r>
                      <a:r>
                        <a:rPr lang="en-US" sz="900" dirty="0" err="1">
                          <a:latin typeface="+mn-lt"/>
                          <a:cs typeface="Helvetica Neue"/>
                        </a:rPr>
                        <a:t>sqm</a:t>
                      </a:r>
                      <a:r>
                        <a:rPr lang="en-US" sz="900" dirty="0">
                          <a:latin typeface="+mn-lt"/>
                          <a:cs typeface="Helvetica Neue"/>
                        </a:rPr>
                        <a:t> </a:t>
                      </a:r>
                      <a:r>
                        <a:rPr lang="en-US" sz="700" i="1" dirty="0">
                          <a:latin typeface="+mn-lt"/>
                          <a:cs typeface="Helvetica Neue"/>
                        </a:rPr>
                        <a:t>(with more room for expansion)</a:t>
                      </a:r>
                      <a:endParaRPr lang="en-US" sz="900" i="1"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2289448237"/>
                  </a:ext>
                </a:extLst>
              </a:tr>
            </a:tbl>
          </a:graphicData>
        </a:graphic>
      </p:graphicFrame>
      <p:sp>
        <p:nvSpPr>
          <p:cNvPr id="43" name="Title 2">
            <a:extLst>
              <a:ext uri="{FF2B5EF4-FFF2-40B4-BE49-F238E27FC236}">
                <a16:creationId xmlns:a16="http://schemas.microsoft.com/office/drawing/2014/main" id="{AAE5C731-DBEA-9D43-BCD2-76EFBA613DDA}"/>
              </a:ext>
            </a:extLst>
          </p:cNvPr>
          <p:cNvSpPr txBox="1">
            <a:spLocks/>
          </p:cNvSpPr>
          <p:nvPr/>
        </p:nvSpPr>
        <p:spPr>
          <a:xfrm>
            <a:off x="253619" y="461820"/>
            <a:ext cx="6406613"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Production Process &amp; Capabilities</a:t>
            </a:r>
          </a:p>
        </p:txBody>
      </p:sp>
    </p:spTree>
    <p:extLst>
      <p:ext uri="{BB962C8B-B14F-4D97-AF65-F5344CB8AC3E}">
        <p14:creationId xmlns:p14="http://schemas.microsoft.com/office/powerpoint/2010/main" val="222101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337CD9-3BF7-4677-8B3E-90D0D13909AA}"/>
              </a:ext>
            </a:extLst>
          </p:cNvPr>
          <p:cNvSpPr>
            <a:spLocks noGrp="1"/>
          </p:cNvSpPr>
          <p:nvPr>
            <p:ph type="sldNum" sz="quarter" idx="12"/>
          </p:nvPr>
        </p:nvSpPr>
        <p:spPr/>
        <p:txBody>
          <a:bodyPr/>
          <a:lstStyle/>
          <a:p>
            <a:fld id="{E1020259-AF5A-4D61-BC6A-A85A4B974BD4}" type="slidenum">
              <a:rPr lang="en-PH" smtClean="0"/>
              <a:t>5</a:t>
            </a:fld>
            <a:endParaRPr lang="en-PH" dirty="0"/>
          </a:p>
        </p:txBody>
      </p:sp>
      <p:pic>
        <p:nvPicPr>
          <p:cNvPr id="21" name="Picture 20">
            <a:extLst>
              <a:ext uri="{FF2B5EF4-FFF2-40B4-BE49-F238E27FC236}">
                <a16:creationId xmlns:a16="http://schemas.microsoft.com/office/drawing/2014/main" id="{E961F4F9-7935-4A2A-8234-DFF49B32AD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43" name="Title 2">
            <a:extLst>
              <a:ext uri="{FF2B5EF4-FFF2-40B4-BE49-F238E27FC236}">
                <a16:creationId xmlns:a16="http://schemas.microsoft.com/office/drawing/2014/main" id="{AAE5C731-DBEA-9D43-BCD2-76EFBA613DDA}"/>
              </a:ext>
            </a:extLst>
          </p:cNvPr>
          <p:cNvSpPr txBox="1">
            <a:spLocks/>
          </p:cNvSpPr>
          <p:nvPr/>
        </p:nvSpPr>
        <p:spPr>
          <a:xfrm>
            <a:off x="253619" y="461820"/>
            <a:ext cx="6406613"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Production Process &amp; Capabilities</a:t>
            </a:r>
          </a:p>
        </p:txBody>
      </p:sp>
      <p:pic>
        <p:nvPicPr>
          <p:cNvPr id="15" name="Content Placeholder 9">
            <a:extLst>
              <a:ext uri="{FF2B5EF4-FFF2-40B4-BE49-F238E27FC236}">
                <a16:creationId xmlns:a16="http://schemas.microsoft.com/office/drawing/2014/main" id="{A26F5450-56D2-6247-9F24-F560FB111BE4}"/>
              </a:ext>
            </a:extLst>
          </p:cNvPr>
          <p:cNvPicPr>
            <a:picLocks noChangeAspect="1"/>
          </p:cNvPicPr>
          <p:nvPr/>
        </p:nvPicPr>
        <p:blipFill>
          <a:blip r:embed="rId4"/>
          <a:stretch>
            <a:fillRect/>
          </a:stretch>
        </p:blipFill>
        <p:spPr>
          <a:xfrm>
            <a:off x="323528" y="1275606"/>
            <a:ext cx="2113450" cy="1585088"/>
          </a:xfrm>
          <a:prstGeom prst="rect">
            <a:avLst/>
          </a:prstGeom>
        </p:spPr>
      </p:pic>
      <p:pic>
        <p:nvPicPr>
          <p:cNvPr id="16" name="Picture 15">
            <a:extLst>
              <a:ext uri="{FF2B5EF4-FFF2-40B4-BE49-F238E27FC236}">
                <a16:creationId xmlns:a16="http://schemas.microsoft.com/office/drawing/2014/main" id="{51B8C009-54BB-474F-9301-1A467F299FC2}"/>
              </a:ext>
            </a:extLst>
          </p:cNvPr>
          <p:cNvPicPr>
            <a:picLocks noChangeAspect="1"/>
          </p:cNvPicPr>
          <p:nvPr/>
        </p:nvPicPr>
        <p:blipFill>
          <a:blip r:embed="rId5"/>
          <a:stretch>
            <a:fillRect/>
          </a:stretch>
        </p:blipFill>
        <p:spPr>
          <a:xfrm>
            <a:off x="2612416" y="1276694"/>
            <a:ext cx="2112000" cy="1584000"/>
          </a:xfrm>
          <a:prstGeom prst="rect">
            <a:avLst/>
          </a:prstGeom>
        </p:spPr>
      </p:pic>
      <p:pic>
        <p:nvPicPr>
          <p:cNvPr id="17" name="Content Placeholder 15">
            <a:extLst>
              <a:ext uri="{FF2B5EF4-FFF2-40B4-BE49-F238E27FC236}">
                <a16:creationId xmlns:a16="http://schemas.microsoft.com/office/drawing/2014/main" id="{D107DCF8-4555-3743-AB51-0343D2136D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12923" y="1275852"/>
            <a:ext cx="2113200" cy="1585088"/>
          </a:xfrm>
          <a:prstGeom prst="rect">
            <a:avLst/>
          </a:prstGeom>
        </p:spPr>
      </p:pic>
      <p:pic>
        <p:nvPicPr>
          <p:cNvPr id="18" name="Content Placeholder 5">
            <a:extLst>
              <a:ext uri="{FF2B5EF4-FFF2-40B4-BE49-F238E27FC236}">
                <a16:creationId xmlns:a16="http://schemas.microsoft.com/office/drawing/2014/main" id="{1A28C391-23B0-7D4C-A4D0-1F9D3B012628}"/>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236296" y="1275606"/>
            <a:ext cx="1211160" cy="1585088"/>
          </a:xfrm>
          <a:prstGeom prst="rect">
            <a:avLst/>
          </a:prstGeom>
        </p:spPr>
      </p:pic>
      <p:grpSp>
        <p:nvGrpSpPr>
          <p:cNvPr id="3" name="Group 2">
            <a:extLst>
              <a:ext uri="{FF2B5EF4-FFF2-40B4-BE49-F238E27FC236}">
                <a16:creationId xmlns:a16="http://schemas.microsoft.com/office/drawing/2014/main" id="{5CCF7C7E-CC1C-A74C-B1F0-CDA083B5353F}"/>
              </a:ext>
            </a:extLst>
          </p:cNvPr>
          <p:cNvGrpSpPr/>
          <p:nvPr/>
        </p:nvGrpSpPr>
        <p:grpSpPr>
          <a:xfrm>
            <a:off x="323528" y="978979"/>
            <a:ext cx="1866597" cy="261610"/>
            <a:chOff x="323528" y="987574"/>
            <a:chExt cx="1866597" cy="261610"/>
          </a:xfrm>
        </p:grpSpPr>
        <p:sp>
          <p:nvSpPr>
            <p:cNvPr id="19" name="Oval 18">
              <a:extLst>
                <a:ext uri="{FF2B5EF4-FFF2-40B4-BE49-F238E27FC236}">
                  <a16:creationId xmlns:a16="http://schemas.microsoft.com/office/drawing/2014/main" id="{46D218C1-0F29-5A41-8376-C27C3266FDC6}"/>
                </a:ext>
              </a:extLst>
            </p:cNvPr>
            <p:cNvSpPr/>
            <p:nvPr/>
          </p:nvSpPr>
          <p:spPr>
            <a:xfrm>
              <a:off x="323528" y="1022707"/>
              <a:ext cx="202758" cy="202758"/>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bg1"/>
                  </a:solidFill>
                </a:rPr>
                <a:t>1</a:t>
              </a:r>
            </a:p>
          </p:txBody>
        </p:sp>
        <p:sp>
          <p:nvSpPr>
            <p:cNvPr id="25" name="TextBox 24">
              <a:extLst>
                <a:ext uri="{FF2B5EF4-FFF2-40B4-BE49-F238E27FC236}">
                  <a16:creationId xmlns:a16="http://schemas.microsoft.com/office/drawing/2014/main" id="{7A3E8291-CD0D-4E44-85CF-A3A6F660BC66}"/>
                </a:ext>
              </a:extLst>
            </p:cNvPr>
            <p:cNvSpPr txBox="1"/>
            <p:nvPr/>
          </p:nvSpPr>
          <p:spPr>
            <a:xfrm>
              <a:off x="533941" y="987574"/>
              <a:ext cx="1656184" cy="261610"/>
            </a:xfrm>
            <a:prstGeom prst="rect">
              <a:avLst/>
            </a:prstGeom>
            <a:noFill/>
          </p:spPr>
          <p:txBody>
            <a:bodyPr wrap="square" rtlCol="0">
              <a:spAutoFit/>
            </a:bodyPr>
            <a:lstStyle/>
            <a:p>
              <a:r>
                <a:rPr lang="en-PH" sz="1100" dirty="0"/>
                <a:t>Turret Punching</a:t>
              </a:r>
            </a:p>
          </p:txBody>
        </p:sp>
      </p:grpSp>
      <p:grpSp>
        <p:nvGrpSpPr>
          <p:cNvPr id="8" name="Group 7">
            <a:extLst>
              <a:ext uri="{FF2B5EF4-FFF2-40B4-BE49-F238E27FC236}">
                <a16:creationId xmlns:a16="http://schemas.microsoft.com/office/drawing/2014/main" id="{A6141F54-3A10-A441-9BCA-2E396AF5DD86}"/>
              </a:ext>
            </a:extLst>
          </p:cNvPr>
          <p:cNvGrpSpPr/>
          <p:nvPr/>
        </p:nvGrpSpPr>
        <p:grpSpPr>
          <a:xfrm>
            <a:off x="2612416" y="974485"/>
            <a:ext cx="1866597" cy="261610"/>
            <a:chOff x="2612416" y="974485"/>
            <a:chExt cx="1866597" cy="261610"/>
          </a:xfrm>
        </p:grpSpPr>
        <p:sp>
          <p:nvSpPr>
            <p:cNvPr id="33" name="Oval 32">
              <a:extLst>
                <a:ext uri="{FF2B5EF4-FFF2-40B4-BE49-F238E27FC236}">
                  <a16:creationId xmlns:a16="http://schemas.microsoft.com/office/drawing/2014/main" id="{FCAE7A0E-9E7F-5042-87C4-AFCA8C671301}"/>
                </a:ext>
              </a:extLst>
            </p:cNvPr>
            <p:cNvSpPr/>
            <p:nvPr/>
          </p:nvSpPr>
          <p:spPr>
            <a:xfrm>
              <a:off x="2612416" y="1009618"/>
              <a:ext cx="202758" cy="202758"/>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bg1"/>
                  </a:solidFill>
                </a:rPr>
                <a:t>2</a:t>
              </a:r>
            </a:p>
          </p:txBody>
        </p:sp>
        <p:sp>
          <p:nvSpPr>
            <p:cNvPr id="38" name="TextBox 37">
              <a:extLst>
                <a:ext uri="{FF2B5EF4-FFF2-40B4-BE49-F238E27FC236}">
                  <a16:creationId xmlns:a16="http://schemas.microsoft.com/office/drawing/2014/main" id="{76E863F9-A0F1-A74C-B191-48BE57C4C55B}"/>
                </a:ext>
              </a:extLst>
            </p:cNvPr>
            <p:cNvSpPr txBox="1"/>
            <p:nvPr/>
          </p:nvSpPr>
          <p:spPr>
            <a:xfrm>
              <a:off x="2822829" y="974485"/>
              <a:ext cx="1656184" cy="261610"/>
            </a:xfrm>
            <a:prstGeom prst="rect">
              <a:avLst/>
            </a:prstGeom>
            <a:noFill/>
          </p:spPr>
          <p:txBody>
            <a:bodyPr wrap="square" rtlCol="0">
              <a:spAutoFit/>
            </a:bodyPr>
            <a:lstStyle/>
            <a:p>
              <a:r>
                <a:rPr lang="en-PH" sz="1100" dirty="0"/>
                <a:t>Press Break/Bending</a:t>
              </a:r>
            </a:p>
          </p:txBody>
        </p:sp>
      </p:grpSp>
      <p:grpSp>
        <p:nvGrpSpPr>
          <p:cNvPr id="7" name="Group 6">
            <a:extLst>
              <a:ext uri="{FF2B5EF4-FFF2-40B4-BE49-F238E27FC236}">
                <a16:creationId xmlns:a16="http://schemas.microsoft.com/office/drawing/2014/main" id="{F621F905-0146-2E47-ACE3-C32F03469FE7}"/>
              </a:ext>
            </a:extLst>
          </p:cNvPr>
          <p:cNvGrpSpPr/>
          <p:nvPr/>
        </p:nvGrpSpPr>
        <p:grpSpPr>
          <a:xfrm>
            <a:off x="4912923" y="987574"/>
            <a:ext cx="1866597" cy="261610"/>
            <a:chOff x="4912923" y="987574"/>
            <a:chExt cx="1866597" cy="261610"/>
          </a:xfrm>
        </p:grpSpPr>
        <p:sp>
          <p:nvSpPr>
            <p:cNvPr id="42" name="Oval 41">
              <a:extLst>
                <a:ext uri="{FF2B5EF4-FFF2-40B4-BE49-F238E27FC236}">
                  <a16:creationId xmlns:a16="http://schemas.microsoft.com/office/drawing/2014/main" id="{C9331999-33FA-0B4F-AAFB-27280E2C69A6}"/>
                </a:ext>
              </a:extLst>
            </p:cNvPr>
            <p:cNvSpPr/>
            <p:nvPr/>
          </p:nvSpPr>
          <p:spPr>
            <a:xfrm>
              <a:off x="4912923" y="1022707"/>
              <a:ext cx="202758" cy="202758"/>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bg1"/>
                  </a:solidFill>
                </a:rPr>
                <a:t>3</a:t>
              </a:r>
            </a:p>
          </p:txBody>
        </p:sp>
        <p:sp>
          <p:nvSpPr>
            <p:cNvPr id="44" name="TextBox 43">
              <a:extLst>
                <a:ext uri="{FF2B5EF4-FFF2-40B4-BE49-F238E27FC236}">
                  <a16:creationId xmlns:a16="http://schemas.microsoft.com/office/drawing/2014/main" id="{7BDB619F-8122-044D-960E-DDD70EC44247}"/>
                </a:ext>
              </a:extLst>
            </p:cNvPr>
            <p:cNvSpPr txBox="1"/>
            <p:nvPr/>
          </p:nvSpPr>
          <p:spPr>
            <a:xfrm>
              <a:off x="5123336" y="987574"/>
              <a:ext cx="1656184" cy="261610"/>
            </a:xfrm>
            <a:prstGeom prst="rect">
              <a:avLst/>
            </a:prstGeom>
            <a:noFill/>
          </p:spPr>
          <p:txBody>
            <a:bodyPr wrap="square" rtlCol="0">
              <a:spAutoFit/>
            </a:bodyPr>
            <a:lstStyle/>
            <a:p>
              <a:r>
                <a:rPr lang="en-PH" sz="1100" dirty="0"/>
                <a:t>Welding</a:t>
              </a:r>
            </a:p>
          </p:txBody>
        </p:sp>
      </p:grpSp>
      <p:grpSp>
        <p:nvGrpSpPr>
          <p:cNvPr id="6" name="Group 5">
            <a:extLst>
              <a:ext uri="{FF2B5EF4-FFF2-40B4-BE49-F238E27FC236}">
                <a16:creationId xmlns:a16="http://schemas.microsoft.com/office/drawing/2014/main" id="{741E3EBD-F042-304B-8E32-1F6B17D19DF5}"/>
              </a:ext>
            </a:extLst>
          </p:cNvPr>
          <p:cNvGrpSpPr/>
          <p:nvPr/>
        </p:nvGrpSpPr>
        <p:grpSpPr>
          <a:xfrm>
            <a:off x="7236296" y="987574"/>
            <a:ext cx="1866597" cy="261610"/>
            <a:chOff x="7236296" y="987574"/>
            <a:chExt cx="1866597" cy="261610"/>
          </a:xfrm>
        </p:grpSpPr>
        <p:sp>
          <p:nvSpPr>
            <p:cNvPr id="46" name="Oval 45">
              <a:extLst>
                <a:ext uri="{FF2B5EF4-FFF2-40B4-BE49-F238E27FC236}">
                  <a16:creationId xmlns:a16="http://schemas.microsoft.com/office/drawing/2014/main" id="{958661B6-AF35-574A-A438-21405236B564}"/>
                </a:ext>
              </a:extLst>
            </p:cNvPr>
            <p:cNvSpPr/>
            <p:nvPr/>
          </p:nvSpPr>
          <p:spPr>
            <a:xfrm>
              <a:off x="7236296" y="1022707"/>
              <a:ext cx="202758" cy="202758"/>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bg1"/>
                  </a:solidFill>
                </a:rPr>
                <a:t>4</a:t>
              </a:r>
            </a:p>
          </p:txBody>
        </p:sp>
        <p:sp>
          <p:nvSpPr>
            <p:cNvPr id="47" name="TextBox 46">
              <a:extLst>
                <a:ext uri="{FF2B5EF4-FFF2-40B4-BE49-F238E27FC236}">
                  <a16:creationId xmlns:a16="http://schemas.microsoft.com/office/drawing/2014/main" id="{11905028-F5F6-F240-8ADF-7E1C3D8191EF}"/>
                </a:ext>
              </a:extLst>
            </p:cNvPr>
            <p:cNvSpPr txBox="1"/>
            <p:nvPr/>
          </p:nvSpPr>
          <p:spPr>
            <a:xfrm>
              <a:off x="7446709" y="987574"/>
              <a:ext cx="1656184" cy="261610"/>
            </a:xfrm>
            <a:prstGeom prst="rect">
              <a:avLst/>
            </a:prstGeom>
            <a:noFill/>
          </p:spPr>
          <p:txBody>
            <a:bodyPr wrap="square" rtlCol="0">
              <a:spAutoFit/>
            </a:bodyPr>
            <a:lstStyle/>
            <a:p>
              <a:r>
                <a:rPr lang="en-PH" sz="1100" dirty="0"/>
                <a:t>Powder Coating</a:t>
              </a:r>
            </a:p>
          </p:txBody>
        </p:sp>
      </p:grpSp>
      <p:pic>
        <p:nvPicPr>
          <p:cNvPr id="48" name="Content Placeholder 11">
            <a:extLst>
              <a:ext uri="{FF2B5EF4-FFF2-40B4-BE49-F238E27FC236}">
                <a16:creationId xmlns:a16="http://schemas.microsoft.com/office/drawing/2014/main" id="{975CF7DF-5569-3646-8C8E-92F6D1468D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5662" y="3342773"/>
            <a:ext cx="2112741" cy="1584000"/>
          </a:xfrm>
          <a:prstGeom prst="rect">
            <a:avLst/>
          </a:prstGeom>
        </p:spPr>
      </p:pic>
      <p:sp>
        <p:nvSpPr>
          <p:cNvPr id="50" name="Oval 49">
            <a:extLst>
              <a:ext uri="{FF2B5EF4-FFF2-40B4-BE49-F238E27FC236}">
                <a16:creationId xmlns:a16="http://schemas.microsoft.com/office/drawing/2014/main" id="{1480A4FD-AF79-6343-95E2-EAA2375E73CE}"/>
              </a:ext>
            </a:extLst>
          </p:cNvPr>
          <p:cNvSpPr/>
          <p:nvPr/>
        </p:nvSpPr>
        <p:spPr>
          <a:xfrm>
            <a:off x="305662" y="3053881"/>
            <a:ext cx="202758" cy="202758"/>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bg1"/>
                </a:solidFill>
              </a:rPr>
              <a:t>5</a:t>
            </a:r>
          </a:p>
        </p:txBody>
      </p:sp>
      <p:sp>
        <p:nvSpPr>
          <p:cNvPr id="51" name="TextBox 50">
            <a:extLst>
              <a:ext uri="{FF2B5EF4-FFF2-40B4-BE49-F238E27FC236}">
                <a16:creationId xmlns:a16="http://schemas.microsoft.com/office/drawing/2014/main" id="{3797EAC5-07E2-E84A-BE6B-3EF379218102}"/>
              </a:ext>
            </a:extLst>
          </p:cNvPr>
          <p:cNvSpPr txBox="1"/>
          <p:nvPr/>
        </p:nvSpPr>
        <p:spPr>
          <a:xfrm>
            <a:off x="516075" y="3018748"/>
            <a:ext cx="1656184" cy="261610"/>
          </a:xfrm>
          <a:prstGeom prst="rect">
            <a:avLst/>
          </a:prstGeom>
          <a:noFill/>
        </p:spPr>
        <p:txBody>
          <a:bodyPr wrap="square" rtlCol="0">
            <a:spAutoFit/>
          </a:bodyPr>
          <a:lstStyle/>
          <a:p>
            <a:r>
              <a:rPr lang="en-PH" sz="1100" dirty="0"/>
              <a:t>Copper </a:t>
            </a:r>
            <a:r>
              <a:rPr lang="en-PH" sz="1100" dirty="0" err="1"/>
              <a:t>Busbarring</a:t>
            </a:r>
            <a:endParaRPr lang="en-PH" sz="1100" dirty="0"/>
          </a:p>
        </p:txBody>
      </p:sp>
      <p:sp>
        <p:nvSpPr>
          <p:cNvPr id="54" name="Oval 53">
            <a:extLst>
              <a:ext uri="{FF2B5EF4-FFF2-40B4-BE49-F238E27FC236}">
                <a16:creationId xmlns:a16="http://schemas.microsoft.com/office/drawing/2014/main" id="{3390AD41-E38E-3744-A9FB-2C39386A98A6}"/>
              </a:ext>
            </a:extLst>
          </p:cNvPr>
          <p:cNvSpPr/>
          <p:nvPr/>
        </p:nvSpPr>
        <p:spPr>
          <a:xfrm>
            <a:off x="2612416" y="3055326"/>
            <a:ext cx="202758" cy="202758"/>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bg1"/>
                </a:solidFill>
              </a:rPr>
              <a:t>6</a:t>
            </a:r>
          </a:p>
        </p:txBody>
      </p:sp>
      <p:sp>
        <p:nvSpPr>
          <p:cNvPr id="55" name="TextBox 54">
            <a:extLst>
              <a:ext uri="{FF2B5EF4-FFF2-40B4-BE49-F238E27FC236}">
                <a16:creationId xmlns:a16="http://schemas.microsoft.com/office/drawing/2014/main" id="{9A4483D8-3B8E-0846-84B3-29B248668926}"/>
              </a:ext>
            </a:extLst>
          </p:cNvPr>
          <p:cNvSpPr txBox="1"/>
          <p:nvPr/>
        </p:nvSpPr>
        <p:spPr>
          <a:xfrm>
            <a:off x="2822829" y="3020193"/>
            <a:ext cx="1656184" cy="261610"/>
          </a:xfrm>
          <a:prstGeom prst="rect">
            <a:avLst/>
          </a:prstGeom>
          <a:noFill/>
        </p:spPr>
        <p:txBody>
          <a:bodyPr wrap="square" rtlCol="0">
            <a:spAutoFit/>
          </a:bodyPr>
          <a:lstStyle/>
          <a:p>
            <a:r>
              <a:rPr lang="en-PH" sz="1100" dirty="0"/>
              <a:t>Switchgear Assembly</a:t>
            </a:r>
          </a:p>
        </p:txBody>
      </p:sp>
      <p:pic>
        <p:nvPicPr>
          <p:cNvPr id="56" name="Picture 55">
            <a:extLst>
              <a:ext uri="{FF2B5EF4-FFF2-40B4-BE49-F238E27FC236}">
                <a16:creationId xmlns:a16="http://schemas.microsoft.com/office/drawing/2014/main" id="{2CEAD59C-A44C-8741-8DCA-093BF122E2F2}"/>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l="24372" t="17176" r="1999" b="8560"/>
          <a:stretch/>
        </p:blipFill>
        <p:spPr>
          <a:xfrm>
            <a:off x="2612417" y="3329104"/>
            <a:ext cx="2112000" cy="1597669"/>
          </a:xfrm>
          <a:prstGeom prst="rect">
            <a:avLst/>
          </a:prstGeom>
        </p:spPr>
      </p:pic>
      <p:sp>
        <p:nvSpPr>
          <p:cNvPr id="58" name="Oval 57">
            <a:extLst>
              <a:ext uri="{FF2B5EF4-FFF2-40B4-BE49-F238E27FC236}">
                <a16:creationId xmlns:a16="http://schemas.microsoft.com/office/drawing/2014/main" id="{34585A4A-6962-A840-925B-80B95F1AC645}"/>
              </a:ext>
            </a:extLst>
          </p:cNvPr>
          <p:cNvSpPr/>
          <p:nvPr/>
        </p:nvSpPr>
        <p:spPr>
          <a:xfrm>
            <a:off x="4912923" y="3053881"/>
            <a:ext cx="202758" cy="202758"/>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a:solidFill>
                  <a:schemeClr val="bg1"/>
                </a:solidFill>
              </a:rPr>
              <a:t>7</a:t>
            </a:r>
            <a:endParaRPr lang="en-PH" sz="1000" b="1" dirty="0">
              <a:solidFill>
                <a:schemeClr val="bg1"/>
              </a:solidFill>
            </a:endParaRPr>
          </a:p>
        </p:txBody>
      </p:sp>
      <p:sp>
        <p:nvSpPr>
          <p:cNvPr id="59" name="TextBox 58">
            <a:extLst>
              <a:ext uri="{FF2B5EF4-FFF2-40B4-BE49-F238E27FC236}">
                <a16:creationId xmlns:a16="http://schemas.microsoft.com/office/drawing/2014/main" id="{E9FB5F99-ECA2-CB40-9B71-5B4FB307F982}"/>
              </a:ext>
            </a:extLst>
          </p:cNvPr>
          <p:cNvSpPr txBox="1"/>
          <p:nvPr/>
        </p:nvSpPr>
        <p:spPr>
          <a:xfrm>
            <a:off x="5123336" y="3018748"/>
            <a:ext cx="1656184" cy="261610"/>
          </a:xfrm>
          <a:prstGeom prst="rect">
            <a:avLst/>
          </a:prstGeom>
          <a:noFill/>
        </p:spPr>
        <p:txBody>
          <a:bodyPr wrap="square" rtlCol="0">
            <a:spAutoFit/>
          </a:bodyPr>
          <a:lstStyle/>
          <a:p>
            <a:r>
              <a:rPr lang="en-PH" sz="1100" dirty="0"/>
              <a:t>Testing</a:t>
            </a:r>
          </a:p>
        </p:txBody>
      </p:sp>
      <p:pic>
        <p:nvPicPr>
          <p:cNvPr id="60" name="Content Placeholder 21">
            <a:extLst>
              <a:ext uri="{FF2B5EF4-FFF2-40B4-BE49-F238E27FC236}">
                <a16:creationId xmlns:a16="http://schemas.microsoft.com/office/drawing/2014/main" id="{D03A8C4A-5373-3B4A-B326-C420C76EA4BA}"/>
              </a:ext>
            </a:extLst>
          </p:cNvPr>
          <p:cNvPicPr>
            <a:picLocks noChangeAspect="1"/>
          </p:cNvPicPr>
          <p:nvPr/>
        </p:nvPicPr>
        <p:blipFill>
          <a:blip r:embed="rId12" cstate="print">
            <a:extLst>
              <a:ext uri="{BEBA8EAE-BF5A-486C-A8C5-ECC9F3942E4B}">
                <a14:imgProps xmlns:a14="http://schemas.microsoft.com/office/drawing/2010/main">
                  <a14:imgLayer r:embed="rId1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912923" y="3331445"/>
            <a:ext cx="1196496" cy="1595328"/>
          </a:xfrm>
          <a:prstGeom prst="rect">
            <a:avLst/>
          </a:prstGeom>
        </p:spPr>
      </p:pic>
    </p:spTree>
    <p:extLst>
      <p:ext uri="{BB962C8B-B14F-4D97-AF65-F5344CB8AC3E}">
        <p14:creationId xmlns:p14="http://schemas.microsoft.com/office/powerpoint/2010/main" val="251123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69822" y="2254055"/>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CNC Turret Punching</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pic>
        <p:nvPicPr>
          <p:cNvPr id="14" name="Picture 13">
            <a:extLst>
              <a:ext uri="{FF2B5EF4-FFF2-40B4-BE49-F238E27FC236}">
                <a16:creationId xmlns:a16="http://schemas.microsoft.com/office/drawing/2014/main" id="{F520115F-FA2B-404E-913F-C06D9E24A9DE}"/>
              </a:ext>
            </a:extLst>
          </p:cNvPr>
          <p:cNvPicPr>
            <a:picLocks noChangeAspect="1"/>
          </p:cNvPicPr>
          <p:nvPr/>
        </p:nvPicPr>
        <p:blipFill rotWithShape="1">
          <a:blip r:embed="rId4"/>
          <a:srcRect r="25161"/>
          <a:stretch/>
        </p:blipFill>
        <p:spPr>
          <a:xfrm>
            <a:off x="1685234" y="1179898"/>
            <a:ext cx="1331091" cy="1080000"/>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l="12423" t="10800" r="13117" b="19423"/>
          <a:stretch/>
        </p:blipFill>
        <p:spPr>
          <a:xfrm>
            <a:off x="3491884" y="1178263"/>
            <a:ext cx="1331091" cy="1080000"/>
          </a:xfrm>
          <a:prstGeom prst="rect">
            <a:avLst/>
          </a:prstGeom>
        </p:spPr>
      </p:pic>
      <p:pic>
        <p:nvPicPr>
          <p:cNvPr id="17" name="Picture 16" descr="DSC02025.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7136" y="1178263"/>
            <a:ext cx="1334632" cy="1080000"/>
          </a:xfrm>
          <a:prstGeom prst="rect">
            <a:avLst/>
          </a:prstGeom>
        </p:spPr>
      </p:pic>
      <p:pic>
        <p:nvPicPr>
          <p:cNvPr id="18" name="Content Placeholder 5"/>
          <p:cNvPicPr>
            <a:picLocks noGrp="1" noChangeAspect="1"/>
          </p:cNvPicPr>
          <p:nvPr>
            <p:ph sz="half" idx="4294967295"/>
          </p:nvPr>
        </p:nvPicPr>
        <p:blipFill>
          <a:blip r:embed="rId7" cstate="print">
            <a:extLst>
              <a:ext uri="{28A0092B-C50C-407E-A947-70E740481C1C}">
                <a14:useLocalDpi xmlns:a14="http://schemas.microsoft.com/office/drawing/2010/main" val="0"/>
              </a:ext>
            </a:extLst>
          </a:blip>
          <a:stretch>
            <a:fillRect/>
          </a:stretch>
        </p:blipFill>
        <p:spPr>
          <a:xfrm>
            <a:off x="7136666" y="1131590"/>
            <a:ext cx="1301412" cy="1080000"/>
          </a:xfrm>
          <a:prstGeom prst="rect">
            <a:avLst/>
          </a:prstGeom>
        </p:spPr>
      </p:pic>
      <p:sp>
        <p:nvSpPr>
          <p:cNvPr id="15" name="Title 2"/>
          <p:cNvSpPr txBox="1">
            <a:spLocks/>
          </p:cNvSpPr>
          <p:nvPr/>
        </p:nvSpPr>
        <p:spPr>
          <a:xfrm>
            <a:off x="253616" y="461820"/>
            <a:ext cx="7199936"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Advance Manufacturing Equipment</a:t>
            </a:r>
          </a:p>
        </p:txBody>
      </p:sp>
      <p:sp>
        <p:nvSpPr>
          <p:cNvPr id="3" name="TextBox 2"/>
          <p:cNvSpPr txBox="1"/>
          <p:nvPr/>
        </p:nvSpPr>
        <p:spPr>
          <a:xfrm>
            <a:off x="249883" y="1442899"/>
            <a:ext cx="1294048" cy="553998"/>
          </a:xfrm>
          <a:prstGeom prst="rect">
            <a:avLst/>
          </a:prstGeom>
          <a:noFill/>
        </p:spPr>
        <p:txBody>
          <a:bodyPr wrap="square" rtlCol="0">
            <a:spAutoFit/>
          </a:bodyPr>
          <a:lstStyle/>
          <a:p>
            <a:pPr algn="ctr"/>
            <a:r>
              <a:rPr lang="en-PH" b="1" dirty="0">
                <a:solidFill>
                  <a:srgbClr val="002060"/>
                </a:solidFill>
              </a:rPr>
              <a:t>Metal </a:t>
            </a:r>
          </a:p>
          <a:p>
            <a:pPr algn="ctr"/>
            <a:r>
              <a:rPr lang="en-PH" b="1" dirty="0">
                <a:solidFill>
                  <a:srgbClr val="002060"/>
                </a:solidFill>
              </a:rPr>
              <a:t>Processing</a:t>
            </a:r>
          </a:p>
        </p:txBody>
      </p:sp>
      <p:sp>
        <p:nvSpPr>
          <p:cNvPr id="22" name="TextBox 21"/>
          <p:cNvSpPr txBox="1"/>
          <p:nvPr/>
        </p:nvSpPr>
        <p:spPr>
          <a:xfrm>
            <a:off x="249883" y="2760862"/>
            <a:ext cx="1294048" cy="553998"/>
          </a:xfrm>
          <a:prstGeom prst="rect">
            <a:avLst/>
          </a:prstGeom>
          <a:noFill/>
        </p:spPr>
        <p:txBody>
          <a:bodyPr wrap="square" rtlCol="0">
            <a:spAutoFit/>
          </a:bodyPr>
          <a:lstStyle/>
          <a:p>
            <a:pPr algn="ctr"/>
            <a:r>
              <a:rPr lang="en-PH" b="1" dirty="0" err="1">
                <a:solidFill>
                  <a:srgbClr val="002060"/>
                </a:solidFill>
              </a:rPr>
              <a:t>Busbar</a:t>
            </a:r>
            <a:endParaRPr lang="en-PH" b="1" dirty="0">
              <a:solidFill>
                <a:srgbClr val="002060"/>
              </a:solidFill>
            </a:endParaRPr>
          </a:p>
          <a:p>
            <a:pPr algn="ctr"/>
            <a:r>
              <a:rPr lang="en-PH" b="1" dirty="0">
                <a:solidFill>
                  <a:srgbClr val="002060"/>
                </a:solidFill>
              </a:rPr>
              <a:t>Processing</a:t>
            </a:r>
          </a:p>
        </p:txBody>
      </p:sp>
      <p:sp>
        <p:nvSpPr>
          <p:cNvPr id="25" name="TextBox 24"/>
          <p:cNvSpPr txBox="1"/>
          <p:nvPr/>
        </p:nvSpPr>
        <p:spPr>
          <a:xfrm>
            <a:off x="260911" y="4058218"/>
            <a:ext cx="1294048" cy="553998"/>
          </a:xfrm>
          <a:prstGeom prst="rect">
            <a:avLst/>
          </a:prstGeom>
          <a:noFill/>
        </p:spPr>
        <p:txBody>
          <a:bodyPr wrap="square" rtlCol="0">
            <a:spAutoFit/>
          </a:bodyPr>
          <a:lstStyle/>
          <a:p>
            <a:pPr algn="ctr"/>
            <a:r>
              <a:rPr lang="en-PH" b="1" dirty="0">
                <a:solidFill>
                  <a:srgbClr val="002060"/>
                </a:solidFill>
              </a:rPr>
              <a:t>Test</a:t>
            </a:r>
          </a:p>
          <a:p>
            <a:pPr algn="ctr"/>
            <a:r>
              <a:rPr lang="en-PH" b="1" dirty="0">
                <a:solidFill>
                  <a:srgbClr val="002060"/>
                </a:solidFill>
              </a:rPr>
              <a:t>Equipment</a:t>
            </a:r>
          </a:p>
        </p:txBody>
      </p:sp>
      <p:pic>
        <p:nvPicPr>
          <p:cNvPr id="5" name="Picture 4"/>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b="20145"/>
          <a:stretch/>
        </p:blipFill>
        <p:spPr>
          <a:xfrm>
            <a:off x="1680470" y="4091465"/>
            <a:ext cx="1332000" cy="797755"/>
          </a:xfrm>
          <a:prstGeom prst="rect">
            <a:avLst/>
          </a:prstGeom>
        </p:spPr>
      </p:pic>
      <p:pic>
        <p:nvPicPr>
          <p:cNvPr id="8" name="Picture 7"/>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9683" r="11205" b="6270"/>
          <a:stretch/>
        </p:blipFill>
        <p:spPr>
          <a:xfrm>
            <a:off x="3276391" y="3795886"/>
            <a:ext cx="1332000" cy="1183567"/>
          </a:xfrm>
          <a:prstGeom prst="rect">
            <a:avLst/>
          </a:prstGeom>
        </p:spPr>
      </p:pic>
      <p:pic>
        <p:nvPicPr>
          <p:cNvPr id="31" name="Picture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59881" y="2554570"/>
            <a:ext cx="1332000" cy="1023293"/>
          </a:xfrm>
          <a:prstGeom prst="rect">
            <a:avLst/>
          </a:prstGeom>
        </p:spPr>
      </p:pic>
      <p:sp>
        <p:nvSpPr>
          <p:cNvPr id="2" name="Slide Number Placeholder 1">
            <a:extLst>
              <a:ext uri="{FF2B5EF4-FFF2-40B4-BE49-F238E27FC236}">
                <a16:creationId xmlns:a16="http://schemas.microsoft.com/office/drawing/2014/main" id="{89E4D043-9487-0A4A-97F2-A9234CADD7F4}"/>
              </a:ext>
            </a:extLst>
          </p:cNvPr>
          <p:cNvSpPr>
            <a:spLocks noGrp="1"/>
          </p:cNvSpPr>
          <p:nvPr>
            <p:ph type="sldNum" sz="quarter" idx="12"/>
          </p:nvPr>
        </p:nvSpPr>
        <p:spPr/>
        <p:txBody>
          <a:bodyPr/>
          <a:lstStyle/>
          <a:p>
            <a:fld id="{E1020259-AF5A-4D61-BC6A-A85A4B974BD4}" type="slidenum">
              <a:rPr lang="en-PH" smtClean="0"/>
              <a:t>6</a:t>
            </a:fld>
            <a:endParaRPr lang="en-PH"/>
          </a:p>
        </p:txBody>
      </p:sp>
      <p:sp>
        <p:nvSpPr>
          <p:cNvPr id="26" name="TextBox 25">
            <a:extLst>
              <a:ext uri="{FF2B5EF4-FFF2-40B4-BE49-F238E27FC236}">
                <a16:creationId xmlns:a16="http://schemas.microsoft.com/office/drawing/2014/main" id="{257ACD4A-BCAD-C342-8E99-7746AE136583}"/>
              </a:ext>
            </a:extLst>
          </p:cNvPr>
          <p:cNvSpPr txBox="1"/>
          <p:nvPr/>
        </p:nvSpPr>
        <p:spPr>
          <a:xfrm>
            <a:off x="3380780" y="2254055"/>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CNC Press Break</a:t>
            </a:r>
          </a:p>
        </p:txBody>
      </p:sp>
      <p:sp>
        <p:nvSpPr>
          <p:cNvPr id="27" name="TextBox 26">
            <a:extLst>
              <a:ext uri="{FF2B5EF4-FFF2-40B4-BE49-F238E27FC236}">
                <a16:creationId xmlns:a16="http://schemas.microsoft.com/office/drawing/2014/main" id="{3A8CC63C-9798-E546-A6B7-2DE75A83891C}"/>
              </a:ext>
            </a:extLst>
          </p:cNvPr>
          <p:cNvSpPr txBox="1"/>
          <p:nvPr/>
        </p:nvSpPr>
        <p:spPr>
          <a:xfrm>
            <a:off x="5227804" y="2254055"/>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CNC Water Jet Cutting</a:t>
            </a:r>
          </a:p>
        </p:txBody>
      </p:sp>
      <p:sp>
        <p:nvSpPr>
          <p:cNvPr id="32" name="TextBox 31">
            <a:extLst>
              <a:ext uri="{FF2B5EF4-FFF2-40B4-BE49-F238E27FC236}">
                <a16:creationId xmlns:a16="http://schemas.microsoft.com/office/drawing/2014/main" id="{959D944B-5A91-C84E-B04B-A0EDB393E5AC}"/>
              </a:ext>
            </a:extLst>
          </p:cNvPr>
          <p:cNvSpPr txBox="1"/>
          <p:nvPr/>
        </p:nvSpPr>
        <p:spPr>
          <a:xfrm>
            <a:off x="7010724" y="2254055"/>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Powder Coating Facility</a:t>
            </a:r>
          </a:p>
        </p:txBody>
      </p:sp>
      <p:sp>
        <p:nvSpPr>
          <p:cNvPr id="33" name="TextBox 32">
            <a:extLst>
              <a:ext uri="{FF2B5EF4-FFF2-40B4-BE49-F238E27FC236}">
                <a16:creationId xmlns:a16="http://schemas.microsoft.com/office/drawing/2014/main" id="{5E1E9C70-2497-574E-A37B-C163DF35DC33}"/>
              </a:ext>
            </a:extLst>
          </p:cNvPr>
          <p:cNvSpPr txBox="1"/>
          <p:nvPr/>
        </p:nvSpPr>
        <p:spPr>
          <a:xfrm>
            <a:off x="1649233" y="3576902"/>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3-in-1 </a:t>
            </a:r>
            <a:r>
              <a:rPr lang="en-US" sz="800" i="1" dirty="0" err="1">
                <a:cs typeface="Arial" pitchFamily="34" charset="0"/>
              </a:rPr>
              <a:t>Busbar</a:t>
            </a:r>
            <a:r>
              <a:rPr lang="en-US" sz="800" i="1" dirty="0">
                <a:cs typeface="Arial" pitchFamily="34" charset="0"/>
              </a:rPr>
              <a:t> Worker</a:t>
            </a:r>
          </a:p>
        </p:txBody>
      </p:sp>
      <p:sp>
        <p:nvSpPr>
          <p:cNvPr id="35" name="TextBox 34">
            <a:extLst>
              <a:ext uri="{FF2B5EF4-FFF2-40B4-BE49-F238E27FC236}">
                <a16:creationId xmlns:a16="http://schemas.microsoft.com/office/drawing/2014/main" id="{FFDD059B-1BB3-AA40-802D-87DFBB95A34B}"/>
              </a:ext>
            </a:extLst>
          </p:cNvPr>
          <p:cNvSpPr txBox="1"/>
          <p:nvPr/>
        </p:nvSpPr>
        <p:spPr>
          <a:xfrm>
            <a:off x="1386405" y="4887876"/>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Relay Tester</a:t>
            </a:r>
          </a:p>
        </p:txBody>
      </p:sp>
      <p:sp>
        <p:nvSpPr>
          <p:cNvPr id="36" name="TextBox 35">
            <a:extLst>
              <a:ext uri="{FF2B5EF4-FFF2-40B4-BE49-F238E27FC236}">
                <a16:creationId xmlns:a16="http://schemas.microsoft.com/office/drawing/2014/main" id="{A8636D7A-9D4A-7B4F-8756-CC7F25E55F5E}"/>
              </a:ext>
            </a:extLst>
          </p:cNvPr>
          <p:cNvSpPr txBox="1"/>
          <p:nvPr/>
        </p:nvSpPr>
        <p:spPr>
          <a:xfrm>
            <a:off x="3029833" y="4948014"/>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Contact Resistance Tester</a:t>
            </a:r>
          </a:p>
        </p:txBody>
      </p:sp>
      <p:sp>
        <p:nvSpPr>
          <p:cNvPr id="38" name="TextBox 37">
            <a:extLst>
              <a:ext uri="{FF2B5EF4-FFF2-40B4-BE49-F238E27FC236}">
                <a16:creationId xmlns:a16="http://schemas.microsoft.com/office/drawing/2014/main" id="{EBA77CC5-6B25-6244-AF05-D5AF3388F465}"/>
              </a:ext>
            </a:extLst>
          </p:cNvPr>
          <p:cNvSpPr txBox="1"/>
          <p:nvPr/>
        </p:nvSpPr>
        <p:spPr>
          <a:xfrm>
            <a:off x="253616" y="843558"/>
            <a:ext cx="8566856" cy="230832"/>
          </a:xfrm>
          <a:prstGeom prst="rect">
            <a:avLst/>
          </a:prstGeom>
          <a:noFill/>
        </p:spPr>
        <p:txBody>
          <a:bodyPr wrap="square" rtlCol="0">
            <a:spAutoFit/>
          </a:bodyPr>
          <a:lstStyle/>
          <a:p>
            <a:r>
              <a:rPr lang="en-US" sz="900" i="1" dirty="0"/>
              <a:t>Exelon invests in high-end machinery to consistently maintain production accuracy and accommodate for a wide range of market demands</a:t>
            </a:r>
          </a:p>
        </p:txBody>
      </p:sp>
      <p:pic>
        <p:nvPicPr>
          <p:cNvPr id="2050" name="Picture 2" descr="C:\Users\Metallfit\Desktop\Company Profile\EXELON TEST EQUIPMENT\Thermometer.JP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35028" y="3868014"/>
            <a:ext cx="503488" cy="108000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A8636D7A-9D4A-7B4F-8756-CC7F25E55F5E}"/>
              </a:ext>
            </a:extLst>
          </p:cNvPr>
          <p:cNvSpPr txBox="1"/>
          <p:nvPr/>
        </p:nvSpPr>
        <p:spPr>
          <a:xfrm>
            <a:off x="4610125" y="4873034"/>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Thermal Scanner</a:t>
            </a:r>
          </a:p>
        </p:txBody>
      </p:sp>
      <p:pic>
        <p:nvPicPr>
          <p:cNvPr id="2051" name="Picture 3" descr="C:\Users\Metallfit\Desktop\Company Profile\EXELON TEST EQUIPMENT\Insulation Resistance Tester.JPG"/>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42923" y="4032574"/>
            <a:ext cx="1335600" cy="771424"/>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8636D7A-9D4A-7B4F-8756-CC7F25E55F5E}"/>
              </a:ext>
            </a:extLst>
          </p:cNvPr>
          <p:cNvSpPr txBox="1"/>
          <p:nvPr/>
        </p:nvSpPr>
        <p:spPr>
          <a:xfrm>
            <a:off x="6203327" y="4832810"/>
            <a:ext cx="1553295" cy="200984"/>
          </a:xfrm>
          <a:prstGeom prst="rect">
            <a:avLst/>
          </a:prstGeom>
          <a:noFill/>
        </p:spPr>
        <p:txBody>
          <a:bodyPr wrap="square" lIns="77120" tIns="38560" rIns="77120" bIns="38560" rtlCol="0">
            <a:spAutoFit/>
          </a:bodyPr>
          <a:lstStyle/>
          <a:p>
            <a:pPr algn="ctr"/>
            <a:r>
              <a:rPr lang="en-US" sz="800" dirty="0">
                <a:cs typeface="Helvetica Neue"/>
              </a:rPr>
              <a:t>Insulation Tester Fluke 1555</a:t>
            </a:r>
          </a:p>
        </p:txBody>
      </p:sp>
      <p:pic>
        <p:nvPicPr>
          <p:cNvPr id="10" name="Picture 9">
            <a:extLst>
              <a:ext uri="{FF2B5EF4-FFF2-40B4-BE49-F238E27FC236}">
                <a16:creationId xmlns:a16="http://schemas.microsoft.com/office/drawing/2014/main" id="{190F2260-40D3-4B28-BFCD-F544BF6F298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37427" y="2515050"/>
            <a:ext cx="1440000" cy="1080000"/>
          </a:xfrm>
          <a:prstGeom prst="rect">
            <a:avLst/>
          </a:prstGeom>
        </p:spPr>
      </p:pic>
      <p:pic>
        <p:nvPicPr>
          <p:cNvPr id="12" name="Picture 11">
            <a:extLst>
              <a:ext uri="{FF2B5EF4-FFF2-40B4-BE49-F238E27FC236}">
                <a16:creationId xmlns:a16="http://schemas.microsoft.com/office/drawing/2014/main" id="{812D6307-E79F-4502-9A24-07ECDB05231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84451" y="2526216"/>
            <a:ext cx="1440000" cy="1080000"/>
          </a:xfrm>
          <a:prstGeom prst="rect">
            <a:avLst/>
          </a:prstGeom>
        </p:spPr>
      </p:pic>
      <p:sp>
        <p:nvSpPr>
          <p:cNvPr id="37" name="TextBox 36">
            <a:extLst>
              <a:ext uri="{FF2B5EF4-FFF2-40B4-BE49-F238E27FC236}">
                <a16:creationId xmlns:a16="http://schemas.microsoft.com/office/drawing/2014/main" id="{7B4FEF35-F557-4191-A954-3DF79AFA5E26}"/>
              </a:ext>
            </a:extLst>
          </p:cNvPr>
          <p:cNvSpPr txBox="1"/>
          <p:nvPr/>
        </p:nvSpPr>
        <p:spPr>
          <a:xfrm>
            <a:off x="3380780" y="3579862"/>
            <a:ext cx="1553295" cy="324094"/>
          </a:xfrm>
          <a:prstGeom prst="rect">
            <a:avLst/>
          </a:prstGeom>
          <a:noFill/>
        </p:spPr>
        <p:txBody>
          <a:bodyPr wrap="square" lIns="77120" tIns="38560" rIns="77120" bIns="38560" rtlCol="0">
            <a:spAutoFit/>
          </a:bodyPr>
          <a:lstStyle/>
          <a:p>
            <a:pPr algn="ctr"/>
            <a:r>
              <a:rPr lang="en-US" sz="800" i="1" dirty="0">
                <a:cs typeface="Arial" pitchFamily="34" charset="0"/>
              </a:rPr>
              <a:t>CNC Busbar Punching &amp; Shearing </a:t>
            </a:r>
          </a:p>
        </p:txBody>
      </p:sp>
      <p:sp>
        <p:nvSpPr>
          <p:cNvPr id="39" name="TextBox 38">
            <a:extLst>
              <a:ext uri="{FF2B5EF4-FFF2-40B4-BE49-F238E27FC236}">
                <a16:creationId xmlns:a16="http://schemas.microsoft.com/office/drawing/2014/main" id="{3206B486-42D6-4C89-98E0-009828329A7E}"/>
              </a:ext>
            </a:extLst>
          </p:cNvPr>
          <p:cNvSpPr txBox="1"/>
          <p:nvPr/>
        </p:nvSpPr>
        <p:spPr>
          <a:xfrm>
            <a:off x="5178945" y="3594902"/>
            <a:ext cx="1553295" cy="200984"/>
          </a:xfrm>
          <a:prstGeom prst="rect">
            <a:avLst/>
          </a:prstGeom>
          <a:noFill/>
        </p:spPr>
        <p:txBody>
          <a:bodyPr wrap="square" lIns="77120" tIns="38560" rIns="77120" bIns="38560" rtlCol="0">
            <a:spAutoFit/>
          </a:bodyPr>
          <a:lstStyle/>
          <a:p>
            <a:pPr algn="ctr"/>
            <a:r>
              <a:rPr lang="en-US" sz="800" i="1" dirty="0">
                <a:cs typeface="Arial" pitchFamily="34" charset="0"/>
              </a:rPr>
              <a:t>CNC Busbar Bending</a:t>
            </a:r>
          </a:p>
        </p:txBody>
      </p:sp>
    </p:spTree>
    <p:extLst>
      <p:ext uri="{BB962C8B-B14F-4D97-AF65-F5344CB8AC3E}">
        <p14:creationId xmlns:p14="http://schemas.microsoft.com/office/powerpoint/2010/main" val="366984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15" name="Title 2"/>
          <p:cNvSpPr txBox="1">
            <a:spLocks/>
          </p:cNvSpPr>
          <p:nvPr/>
        </p:nvSpPr>
        <p:spPr>
          <a:xfrm>
            <a:off x="253616" y="339502"/>
            <a:ext cx="7199936"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Advance Manufacturing Equipment</a:t>
            </a:r>
          </a:p>
        </p:txBody>
      </p:sp>
      <p:sp>
        <p:nvSpPr>
          <p:cNvPr id="2" name="Slide Number Placeholder 1">
            <a:extLst>
              <a:ext uri="{FF2B5EF4-FFF2-40B4-BE49-F238E27FC236}">
                <a16:creationId xmlns:a16="http://schemas.microsoft.com/office/drawing/2014/main" id="{89E4D043-9487-0A4A-97F2-A9234CADD7F4}"/>
              </a:ext>
            </a:extLst>
          </p:cNvPr>
          <p:cNvSpPr>
            <a:spLocks noGrp="1"/>
          </p:cNvSpPr>
          <p:nvPr>
            <p:ph type="sldNum" sz="quarter" idx="12"/>
          </p:nvPr>
        </p:nvSpPr>
        <p:spPr/>
        <p:txBody>
          <a:bodyPr/>
          <a:lstStyle/>
          <a:p>
            <a:fld id="{E1020259-AF5A-4D61-BC6A-A85A4B974BD4}" type="slidenum">
              <a:rPr lang="en-PH" smtClean="0"/>
              <a:t>7</a:t>
            </a:fld>
            <a:endParaRPr lang="en-PH"/>
          </a:p>
        </p:txBody>
      </p:sp>
      <p:sp>
        <p:nvSpPr>
          <p:cNvPr id="38" name="TextBox 37">
            <a:extLst>
              <a:ext uri="{FF2B5EF4-FFF2-40B4-BE49-F238E27FC236}">
                <a16:creationId xmlns:a16="http://schemas.microsoft.com/office/drawing/2014/main" id="{EBA77CC5-6B25-6244-AF05-D5AF3388F465}"/>
              </a:ext>
            </a:extLst>
          </p:cNvPr>
          <p:cNvSpPr txBox="1"/>
          <p:nvPr/>
        </p:nvSpPr>
        <p:spPr>
          <a:xfrm>
            <a:off x="253616" y="699542"/>
            <a:ext cx="8566856" cy="253916"/>
          </a:xfrm>
          <a:prstGeom prst="rect">
            <a:avLst/>
          </a:prstGeom>
          <a:noFill/>
        </p:spPr>
        <p:txBody>
          <a:bodyPr wrap="square" rtlCol="0">
            <a:spAutoFit/>
          </a:bodyPr>
          <a:lstStyle/>
          <a:p>
            <a:r>
              <a:rPr lang="en-US" sz="1050" i="1" dirty="0"/>
              <a:t>Below is a comprehensive list of our machinery and equipment</a:t>
            </a:r>
          </a:p>
        </p:txBody>
      </p:sp>
      <p:graphicFrame>
        <p:nvGraphicFramePr>
          <p:cNvPr id="28" name="Table 27">
            <a:extLst>
              <a:ext uri="{FF2B5EF4-FFF2-40B4-BE49-F238E27FC236}">
                <a16:creationId xmlns:a16="http://schemas.microsoft.com/office/drawing/2014/main" id="{FB3B267C-A242-414C-AF68-AEF229110521}"/>
              </a:ext>
            </a:extLst>
          </p:cNvPr>
          <p:cNvGraphicFramePr>
            <a:graphicFrameLocks noGrp="1"/>
          </p:cNvGraphicFramePr>
          <p:nvPr>
            <p:extLst>
              <p:ext uri="{D42A27DB-BD31-4B8C-83A1-F6EECF244321}">
                <p14:modId xmlns:p14="http://schemas.microsoft.com/office/powerpoint/2010/main" val="3918864271"/>
              </p:ext>
            </p:extLst>
          </p:nvPr>
        </p:nvGraphicFramePr>
        <p:xfrm>
          <a:off x="323528" y="987574"/>
          <a:ext cx="4109850" cy="4104360"/>
        </p:xfrm>
        <a:graphic>
          <a:graphicData uri="http://schemas.openxmlformats.org/drawingml/2006/table">
            <a:tbl>
              <a:tblPr firstRow="1" bandRow="1">
                <a:tableStyleId>{2D5ABB26-0587-4C30-8999-92F81FD0307C}</a:tableStyleId>
              </a:tblPr>
              <a:tblGrid>
                <a:gridCol w="3150577">
                  <a:extLst>
                    <a:ext uri="{9D8B030D-6E8A-4147-A177-3AD203B41FA5}">
                      <a16:colId xmlns:a16="http://schemas.microsoft.com/office/drawing/2014/main" val="20000"/>
                    </a:ext>
                  </a:extLst>
                </a:gridCol>
                <a:gridCol w="959273">
                  <a:extLst>
                    <a:ext uri="{9D8B030D-6E8A-4147-A177-3AD203B41FA5}">
                      <a16:colId xmlns:a16="http://schemas.microsoft.com/office/drawing/2014/main" val="20001"/>
                    </a:ext>
                  </a:extLst>
                </a:gridCol>
              </a:tblGrid>
              <a:tr h="307740">
                <a:tc>
                  <a:txBody>
                    <a:bodyPr/>
                    <a:lstStyle/>
                    <a:p>
                      <a:r>
                        <a:rPr lang="en-US" sz="1100" b="1" dirty="0">
                          <a:solidFill>
                            <a:schemeClr val="bg1"/>
                          </a:solidFill>
                          <a:latin typeface="+mn-lt"/>
                          <a:cs typeface="Helvetica Neue"/>
                        </a:rPr>
                        <a:t>Machine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70C0"/>
                    </a:solidFill>
                  </a:tcPr>
                </a:tc>
                <a:tc>
                  <a:txBody>
                    <a:bodyPr/>
                    <a:lstStyle/>
                    <a:p>
                      <a:pPr algn="ctr"/>
                      <a:r>
                        <a:rPr lang="en-US" sz="1100" b="1" dirty="0">
                          <a:solidFill>
                            <a:schemeClr val="bg1"/>
                          </a:solidFill>
                          <a:latin typeface="+mn-lt"/>
                          <a:cs typeface="Helvetica Neue"/>
                        </a:rPr>
                        <a:t>Quantity</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307740">
                <a:tc>
                  <a:txBody>
                    <a:bodyPr/>
                    <a:lstStyle/>
                    <a:p>
                      <a:r>
                        <a:rPr lang="en-US" sz="1050" dirty="0">
                          <a:latin typeface="+mn-lt"/>
                          <a:cs typeface="Helvetica Neue"/>
                        </a:rPr>
                        <a:t>CNC Water Jet</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07740">
                <a:tc>
                  <a:txBody>
                    <a:bodyPr/>
                    <a:lstStyle/>
                    <a:p>
                      <a:r>
                        <a:rPr lang="en-US" sz="1050" dirty="0">
                          <a:latin typeface="+mn-lt"/>
                          <a:cs typeface="Helvetica Neue"/>
                        </a:rPr>
                        <a:t>CNC</a:t>
                      </a:r>
                      <a:r>
                        <a:rPr lang="en-US" sz="1050" baseline="0" dirty="0">
                          <a:latin typeface="+mn-lt"/>
                          <a:cs typeface="Helvetica Neue"/>
                        </a:rPr>
                        <a:t> Turret Punching (20 tons)</a:t>
                      </a:r>
                      <a:endParaRPr lang="en-US" sz="1050"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3</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07740">
                <a:tc>
                  <a:txBody>
                    <a:bodyPr/>
                    <a:lstStyle/>
                    <a:p>
                      <a:r>
                        <a:rPr lang="en-US" sz="1050" dirty="0">
                          <a:latin typeface="+mn-lt"/>
                          <a:cs typeface="Helvetica Neue"/>
                        </a:rPr>
                        <a:t>CNC Press Brake (125 tons x 3 meters)</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07740">
                <a:tc>
                  <a:txBody>
                    <a:bodyPr/>
                    <a:lstStyle/>
                    <a:p>
                      <a:pPr marL="0" marR="0" lvl="0" indent="0" algn="l" defTabSz="771205" rtl="0" eaLnBrk="1" fontAlgn="auto" latinLnBrk="0" hangingPunct="1">
                        <a:lnSpc>
                          <a:spcPct val="100000"/>
                        </a:lnSpc>
                        <a:spcBef>
                          <a:spcPts val="0"/>
                        </a:spcBef>
                        <a:spcAft>
                          <a:spcPts val="0"/>
                        </a:spcAft>
                        <a:buClrTx/>
                        <a:buSzTx/>
                        <a:buFontTx/>
                        <a:buNone/>
                        <a:tabLst/>
                        <a:defRPr/>
                      </a:pPr>
                      <a:r>
                        <a:rPr lang="en-US" sz="1050" i="0" dirty="0">
                          <a:cs typeface="Arial" pitchFamily="34" charset="0"/>
                        </a:rPr>
                        <a:t>CNC Busbar Punching &amp; Shearing </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2232930841"/>
                  </a:ext>
                </a:extLst>
              </a:tr>
              <a:tr h="307740">
                <a:tc>
                  <a:txBody>
                    <a:bodyPr/>
                    <a:lstStyle/>
                    <a:p>
                      <a:pPr marL="0" marR="0" lvl="0" indent="0" algn="l" defTabSz="771205" rtl="0" eaLnBrk="1" fontAlgn="auto" latinLnBrk="0" hangingPunct="1">
                        <a:lnSpc>
                          <a:spcPct val="100000"/>
                        </a:lnSpc>
                        <a:spcBef>
                          <a:spcPts val="0"/>
                        </a:spcBef>
                        <a:spcAft>
                          <a:spcPts val="0"/>
                        </a:spcAft>
                        <a:buClrTx/>
                        <a:buSzTx/>
                        <a:buFontTx/>
                        <a:buNone/>
                        <a:tabLst/>
                        <a:defRPr/>
                      </a:pPr>
                      <a:r>
                        <a:rPr lang="en-US" sz="1050" i="0" dirty="0">
                          <a:cs typeface="Arial" pitchFamily="34" charset="0"/>
                        </a:rPr>
                        <a:t>CNC Busbar Bending</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266691666"/>
                  </a:ext>
                </a:extLst>
              </a:tr>
              <a:tr h="307740">
                <a:tc>
                  <a:txBody>
                    <a:bodyPr/>
                    <a:lstStyle/>
                    <a:p>
                      <a:r>
                        <a:rPr lang="en-US" sz="1050" dirty="0">
                          <a:latin typeface="+mn-lt"/>
                          <a:cs typeface="Helvetica Neue"/>
                        </a:rPr>
                        <a:t>NC Shearing</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2</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07740">
                <a:tc>
                  <a:txBody>
                    <a:bodyPr/>
                    <a:lstStyle/>
                    <a:p>
                      <a:r>
                        <a:rPr lang="en-US" sz="1050" dirty="0">
                          <a:latin typeface="+mn-lt"/>
                          <a:cs typeface="Helvetica Neue"/>
                        </a:rPr>
                        <a:t>Welding</a:t>
                      </a:r>
                      <a:r>
                        <a:rPr lang="en-US" sz="1050" baseline="0" dirty="0">
                          <a:latin typeface="+mn-lt"/>
                          <a:cs typeface="Helvetica Neue"/>
                        </a:rPr>
                        <a:t> machine</a:t>
                      </a:r>
                      <a:endParaRPr lang="en-US" sz="1050"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9</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07740">
                <a:tc>
                  <a:txBody>
                    <a:bodyPr/>
                    <a:lstStyle/>
                    <a:p>
                      <a:r>
                        <a:rPr lang="en-US" sz="1050" dirty="0">
                          <a:latin typeface="+mn-lt"/>
                          <a:cs typeface="Helvetica Neue"/>
                        </a:rPr>
                        <a:t>PEM </a:t>
                      </a:r>
                      <a:r>
                        <a:rPr lang="mr-IN" sz="1050" dirty="0">
                          <a:latin typeface="+mn-lt"/>
                          <a:cs typeface="Helvetica Neue"/>
                        </a:rPr>
                        <a:t>–</a:t>
                      </a:r>
                      <a:r>
                        <a:rPr lang="en-US" sz="1050" dirty="0">
                          <a:latin typeface="+mn-lt"/>
                          <a:cs typeface="Helvetica Neue"/>
                        </a:rPr>
                        <a:t> Clinching</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307740">
                <a:tc>
                  <a:txBody>
                    <a:bodyPr/>
                    <a:lstStyle/>
                    <a:p>
                      <a:r>
                        <a:rPr lang="en-US" sz="1050" dirty="0">
                          <a:latin typeface="+mn-lt"/>
                          <a:cs typeface="Helvetica Neue"/>
                        </a:rPr>
                        <a:t>Batch</a:t>
                      </a:r>
                      <a:r>
                        <a:rPr lang="en-US" sz="1050" baseline="0" dirty="0">
                          <a:latin typeface="+mn-lt"/>
                          <a:cs typeface="Helvetica Neue"/>
                        </a:rPr>
                        <a:t> Type Powder Coating Line</a:t>
                      </a:r>
                      <a:endParaRPr lang="en-US" sz="1050"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07740">
                <a:tc>
                  <a:txBody>
                    <a:bodyPr/>
                    <a:lstStyle/>
                    <a:p>
                      <a:r>
                        <a:rPr lang="en-US" sz="1050" dirty="0">
                          <a:latin typeface="+mn-lt"/>
                          <a:cs typeface="Helvetica Neue"/>
                        </a:rPr>
                        <a:t>PLC Control Bus Bar Cutting, Punching &amp;</a:t>
                      </a:r>
                      <a:r>
                        <a:rPr lang="en-US" sz="1050" baseline="0" dirty="0">
                          <a:latin typeface="+mn-lt"/>
                          <a:cs typeface="Helvetica Neue"/>
                        </a:rPr>
                        <a:t> Bending Machine</a:t>
                      </a:r>
                      <a:endParaRPr lang="en-US" sz="1050"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r h="307740">
                <a:tc>
                  <a:txBody>
                    <a:bodyPr/>
                    <a:lstStyle/>
                    <a:p>
                      <a:r>
                        <a:rPr lang="en-US" sz="1050" dirty="0">
                          <a:latin typeface="+mn-lt"/>
                          <a:cs typeface="Helvetica Neue"/>
                        </a:rPr>
                        <a:t>Label Printer</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9"/>
                  </a:ext>
                </a:extLst>
              </a:tr>
              <a:tr h="307740">
                <a:tc>
                  <a:txBody>
                    <a:bodyPr/>
                    <a:lstStyle/>
                    <a:p>
                      <a:r>
                        <a:rPr lang="en-US" sz="1050" dirty="0">
                          <a:latin typeface="+mn-lt"/>
                          <a:cs typeface="Helvetica Neue"/>
                        </a:rPr>
                        <a:t>CNC Engraving Machine</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CE13B19-C8C4-E440-9B4F-A507AD747ACC}"/>
              </a:ext>
            </a:extLst>
          </p:cNvPr>
          <p:cNvGraphicFramePr>
            <a:graphicFrameLocks noGrp="1"/>
          </p:cNvGraphicFramePr>
          <p:nvPr>
            <p:extLst>
              <p:ext uri="{D42A27DB-BD31-4B8C-83A1-F6EECF244321}">
                <p14:modId xmlns:p14="http://schemas.microsoft.com/office/powerpoint/2010/main" val="4001971919"/>
              </p:ext>
            </p:extLst>
          </p:nvPr>
        </p:nvGraphicFramePr>
        <p:xfrm>
          <a:off x="4667715" y="987574"/>
          <a:ext cx="4109850" cy="2154180"/>
        </p:xfrm>
        <a:graphic>
          <a:graphicData uri="http://schemas.openxmlformats.org/drawingml/2006/table">
            <a:tbl>
              <a:tblPr firstRow="1" bandRow="1">
                <a:tableStyleId>{2D5ABB26-0587-4C30-8999-92F81FD0307C}</a:tableStyleId>
              </a:tblPr>
              <a:tblGrid>
                <a:gridCol w="3150577">
                  <a:extLst>
                    <a:ext uri="{9D8B030D-6E8A-4147-A177-3AD203B41FA5}">
                      <a16:colId xmlns:a16="http://schemas.microsoft.com/office/drawing/2014/main" val="3047328721"/>
                    </a:ext>
                  </a:extLst>
                </a:gridCol>
                <a:gridCol w="959273">
                  <a:extLst>
                    <a:ext uri="{9D8B030D-6E8A-4147-A177-3AD203B41FA5}">
                      <a16:colId xmlns:a16="http://schemas.microsoft.com/office/drawing/2014/main" val="1704612934"/>
                    </a:ext>
                  </a:extLst>
                </a:gridCol>
              </a:tblGrid>
              <a:tr h="307740">
                <a:tc>
                  <a:txBody>
                    <a:bodyPr/>
                    <a:lstStyle/>
                    <a:p>
                      <a:r>
                        <a:rPr lang="en-US" sz="1100" b="1" dirty="0">
                          <a:solidFill>
                            <a:schemeClr val="bg1"/>
                          </a:solidFill>
                          <a:latin typeface="+mn-lt"/>
                          <a:cs typeface="Helvetica Neue"/>
                        </a:rPr>
                        <a:t>Testing Equipment</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70C0"/>
                    </a:solidFill>
                  </a:tcPr>
                </a:tc>
                <a:tc>
                  <a:txBody>
                    <a:bodyPr/>
                    <a:lstStyle/>
                    <a:p>
                      <a:pPr algn="ctr"/>
                      <a:r>
                        <a:rPr lang="en-US" sz="1100" b="1" dirty="0">
                          <a:solidFill>
                            <a:schemeClr val="bg1"/>
                          </a:solidFill>
                          <a:latin typeface="+mn-lt"/>
                          <a:cs typeface="Helvetica Neue"/>
                        </a:rPr>
                        <a:t>Quantity</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70C0"/>
                    </a:solidFill>
                  </a:tcPr>
                </a:tc>
                <a:extLst>
                  <a:ext uri="{0D108BD9-81ED-4DB2-BD59-A6C34878D82A}">
                    <a16:rowId xmlns:a16="http://schemas.microsoft.com/office/drawing/2014/main" val="1922737987"/>
                  </a:ext>
                </a:extLst>
              </a:tr>
              <a:tr h="307740">
                <a:tc>
                  <a:txBody>
                    <a:bodyPr/>
                    <a:lstStyle/>
                    <a:p>
                      <a:r>
                        <a:rPr lang="en-US" sz="1050" dirty="0">
                          <a:latin typeface="+mn-lt"/>
                          <a:cs typeface="Helvetica Neue"/>
                        </a:rPr>
                        <a:t>Relay Tester</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3591297165"/>
                  </a:ext>
                </a:extLst>
              </a:tr>
              <a:tr h="307740">
                <a:tc>
                  <a:txBody>
                    <a:bodyPr/>
                    <a:lstStyle/>
                    <a:p>
                      <a:r>
                        <a:rPr lang="en-US" sz="1050" dirty="0">
                          <a:latin typeface="+mn-lt"/>
                          <a:cs typeface="Helvetica Neue"/>
                        </a:rPr>
                        <a:t>Contact Resistance Tester</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2342662666"/>
                  </a:ext>
                </a:extLst>
              </a:tr>
              <a:tr h="307740">
                <a:tc>
                  <a:txBody>
                    <a:bodyPr/>
                    <a:lstStyle/>
                    <a:p>
                      <a:r>
                        <a:rPr lang="en-US" sz="1050" dirty="0" err="1">
                          <a:latin typeface="+mn-lt"/>
                          <a:cs typeface="Helvetica Neue"/>
                        </a:rPr>
                        <a:t>Multimeter</a:t>
                      </a:r>
                      <a:r>
                        <a:rPr lang="en-US" sz="1050" dirty="0">
                          <a:latin typeface="+mn-lt"/>
                          <a:cs typeface="Helvetica Neue"/>
                        </a:rPr>
                        <a:t> Tester</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3348185343"/>
                  </a:ext>
                </a:extLst>
              </a:tr>
              <a:tr h="307740">
                <a:tc>
                  <a:txBody>
                    <a:bodyPr/>
                    <a:lstStyle/>
                    <a:p>
                      <a:r>
                        <a:rPr lang="en-US" sz="1050" dirty="0">
                          <a:latin typeface="+mn-lt"/>
                          <a:cs typeface="Helvetica Neue"/>
                        </a:rPr>
                        <a:t>10kv Insulation Tester Fluke 1555</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2766801179"/>
                  </a:ext>
                </a:extLst>
              </a:tr>
              <a:tr h="307740">
                <a:tc>
                  <a:txBody>
                    <a:bodyPr/>
                    <a:lstStyle/>
                    <a:p>
                      <a:r>
                        <a:rPr lang="en-US" sz="1050" dirty="0">
                          <a:latin typeface="+mn-lt"/>
                          <a:cs typeface="Helvetica Neue"/>
                        </a:rPr>
                        <a:t>Clamp</a:t>
                      </a:r>
                      <a:r>
                        <a:rPr lang="en-US" sz="1050" baseline="0" dirty="0">
                          <a:latin typeface="+mn-lt"/>
                          <a:cs typeface="Helvetica Neue"/>
                        </a:rPr>
                        <a:t> Meter Tester</a:t>
                      </a:r>
                      <a:endParaRPr lang="en-US" sz="1050" dirty="0">
                        <a:latin typeface="+mn-lt"/>
                        <a:cs typeface="Helvetica Neue"/>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07740">
                <a:tc>
                  <a:txBody>
                    <a:bodyPr/>
                    <a:lstStyle/>
                    <a:p>
                      <a:r>
                        <a:rPr lang="en-US" sz="1050" dirty="0">
                          <a:latin typeface="+mn-lt"/>
                          <a:cs typeface="Helvetica Neue"/>
                        </a:rPr>
                        <a:t>Temperature Scanner</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050" dirty="0">
                          <a:latin typeface="+mn-lt"/>
                          <a:cs typeface="Helvetica Neue"/>
                        </a:rPr>
                        <a:t>1</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0177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p:cNvGraphicFramePr>
            <a:graphicFrameLocks noGrp="1" noChangeAspect="1"/>
          </p:cNvGraphicFramePr>
          <p:nvPr>
            <p:extLst>
              <p:ext uri="{D42A27DB-BD31-4B8C-83A1-F6EECF244321}">
                <p14:modId xmlns:p14="http://schemas.microsoft.com/office/powerpoint/2010/main" val="350712625"/>
              </p:ext>
            </p:extLst>
          </p:nvPr>
        </p:nvGraphicFramePr>
        <p:xfrm>
          <a:off x="5004048" y="1396146"/>
          <a:ext cx="1752600" cy="1277541"/>
        </p:xfrm>
        <a:graphic>
          <a:graphicData uri="http://schemas.openxmlformats.org/presentationml/2006/ole">
            <mc:AlternateContent xmlns:mc="http://schemas.openxmlformats.org/markup-compatibility/2006">
              <mc:Choice xmlns:v="urn:schemas-microsoft-com:vml" Requires="v">
                <p:oleObj spid="_x0000_s2226" name="Bitmap Image" r:id="rId3" imgW="2946032" imgH="2863997" progId="PBrush">
                  <p:embed/>
                </p:oleObj>
              </mc:Choice>
              <mc:Fallback>
                <p:oleObj name="Bitmap Image" r:id="rId3" imgW="2946032" imgH="2863997" progId="PBrush">
                  <p:embed/>
                  <p:pic>
                    <p:nvPicPr>
                      <p:cNvPr id="0" name="Object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1396146"/>
                        <a:ext cx="1752600" cy="1277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5004052" y="1049256"/>
            <a:ext cx="1810853" cy="231761"/>
          </a:xfrm>
          <a:prstGeom prst="rect">
            <a:avLst/>
          </a:prstGeom>
          <a:solidFill>
            <a:srgbClr val="006600"/>
          </a:solidFill>
        </p:spPr>
        <p:txBody>
          <a:bodyPr wrap="square" lIns="77120" tIns="38560" rIns="77120" bIns="38560" rtlCol="0">
            <a:spAutoFit/>
          </a:bodyPr>
          <a:lstStyle/>
          <a:p>
            <a:pPr algn="ctr"/>
            <a:r>
              <a:rPr lang="en-PH" sz="1000" b="1" dirty="0">
                <a:solidFill>
                  <a:schemeClr val="bg1"/>
                </a:solidFill>
              </a:rPr>
              <a:t>IT Data Cabinets</a:t>
            </a:r>
          </a:p>
        </p:txBody>
      </p:sp>
      <p:sp>
        <p:nvSpPr>
          <p:cNvPr id="14" name="TextBox 13"/>
          <p:cNvSpPr txBox="1"/>
          <p:nvPr/>
        </p:nvSpPr>
        <p:spPr>
          <a:xfrm>
            <a:off x="2639438" y="1049256"/>
            <a:ext cx="2079903" cy="231761"/>
          </a:xfrm>
          <a:prstGeom prst="rect">
            <a:avLst/>
          </a:prstGeom>
          <a:solidFill>
            <a:srgbClr val="0070C0"/>
          </a:solidFill>
        </p:spPr>
        <p:txBody>
          <a:bodyPr wrap="square" lIns="77120" tIns="38560" rIns="77120" bIns="38560" rtlCol="0">
            <a:spAutoFit/>
          </a:bodyPr>
          <a:lstStyle/>
          <a:p>
            <a:pPr algn="ctr"/>
            <a:r>
              <a:rPr lang="en-US" sz="1000" b="1" dirty="0">
                <a:solidFill>
                  <a:schemeClr val="bg1"/>
                </a:solidFill>
                <a:cs typeface="Arial" pitchFamily="34" charset="0"/>
              </a:rPr>
              <a:t>Cable Trays and Ladders</a:t>
            </a:r>
          </a:p>
        </p:txBody>
      </p:sp>
      <p:sp>
        <p:nvSpPr>
          <p:cNvPr id="15" name="TextBox 14"/>
          <p:cNvSpPr txBox="1"/>
          <p:nvPr/>
        </p:nvSpPr>
        <p:spPr>
          <a:xfrm>
            <a:off x="224201" y="1049256"/>
            <a:ext cx="2186657" cy="231761"/>
          </a:xfrm>
          <a:prstGeom prst="rect">
            <a:avLst/>
          </a:prstGeom>
          <a:solidFill>
            <a:srgbClr val="0070C0"/>
          </a:solidFill>
        </p:spPr>
        <p:txBody>
          <a:bodyPr wrap="square" lIns="77120" tIns="38560" rIns="77120" bIns="38560" rtlCol="0">
            <a:spAutoFit/>
          </a:bodyPr>
          <a:lstStyle/>
          <a:p>
            <a:pPr algn="ctr"/>
            <a:r>
              <a:rPr lang="en-US" sz="1000" b="1" dirty="0">
                <a:solidFill>
                  <a:schemeClr val="bg1"/>
                </a:solidFill>
                <a:cs typeface="Arial" pitchFamily="34" charset="0"/>
              </a:rPr>
              <a:t>Electrical Equipment</a:t>
            </a:r>
          </a:p>
        </p:txBody>
      </p:sp>
      <p:sp>
        <p:nvSpPr>
          <p:cNvPr id="16" name="TextBox 15"/>
          <p:cNvSpPr txBox="1"/>
          <p:nvPr/>
        </p:nvSpPr>
        <p:spPr>
          <a:xfrm>
            <a:off x="6972608" y="1049256"/>
            <a:ext cx="2049006" cy="231761"/>
          </a:xfrm>
          <a:prstGeom prst="rect">
            <a:avLst/>
          </a:prstGeom>
          <a:solidFill>
            <a:srgbClr val="006600"/>
          </a:solidFill>
        </p:spPr>
        <p:txBody>
          <a:bodyPr wrap="square" lIns="77120" tIns="38560" rIns="77120" bIns="38560" rtlCol="0">
            <a:spAutoFit/>
          </a:bodyPr>
          <a:lstStyle/>
          <a:p>
            <a:pPr algn="ctr"/>
            <a:r>
              <a:rPr lang="en-US" sz="1000" b="1" dirty="0">
                <a:solidFill>
                  <a:schemeClr val="bg1"/>
                </a:solidFill>
                <a:cs typeface="Arial" pitchFamily="34" charset="0"/>
              </a:rPr>
              <a:t>Data Center Products</a:t>
            </a:r>
          </a:p>
        </p:txBody>
      </p:sp>
      <p:pic>
        <p:nvPicPr>
          <p:cNvPr id="17" name="Picture Placeholder 32"/>
          <p:cNvPicPr>
            <a:picLocks noChangeAspect="1"/>
          </p:cNvPicPr>
          <p:nvPr/>
        </p:nvPicPr>
        <p:blipFill rotWithShape="1">
          <a:blip r:embed="rId5" cstate="email">
            <a:extLst>
              <a:ext uri="{28A0092B-C50C-407E-A947-70E740481C1C}">
                <a14:useLocalDpi xmlns:a14="http://schemas.microsoft.com/office/drawing/2010/main"/>
              </a:ext>
            </a:extLst>
          </a:blip>
          <a:srcRect t="12585" b="12585"/>
          <a:stretch/>
        </p:blipFill>
        <p:spPr>
          <a:xfrm>
            <a:off x="2904780" y="1404431"/>
            <a:ext cx="1764703" cy="1278740"/>
          </a:xfrm>
          <a:prstGeom prst="rect">
            <a:avLst/>
          </a:prstGeom>
          <a:effectLst/>
        </p:spPr>
      </p:pic>
      <p:pic>
        <p:nvPicPr>
          <p:cNvPr id="19" name="Picture Placeholder 40"/>
          <p:cNvPicPr>
            <a:picLocks/>
          </p:cNvPicPr>
          <p:nvPr/>
        </p:nvPicPr>
        <p:blipFill>
          <a:blip r:embed="rId6" cstate="email">
            <a:extLst>
              <a:ext uri="{28A0092B-C50C-407E-A947-70E740481C1C}">
                <a14:useLocalDpi xmlns:a14="http://schemas.microsoft.com/office/drawing/2010/main"/>
              </a:ext>
            </a:extLst>
          </a:blip>
          <a:srcRect t="12591" b="12591"/>
          <a:stretch>
            <a:fillRect/>
          </a:stretch>
        </p:blipFill>
        <p:spPr>
          <a:xfrm>
            <a:off x="7133937" y="1393559"/>
            <a:ext cx="1764703" cy="1278740"/>
          </a:xfrm>
          <a:prstGeom prst="rect">
            <a:avLst/>
          </a:prstGeom>
        </p:spPr>
      </p:pic>
      <p:sp>
        <p:nvSpPr>
          <p:cNvPr id="20" name="TextBox 19"/>
          <p:cNvSpPr txBox="1"/>
          <p:nvPr/>
        </p:nvSpPr>
        <p:spPr>
          <a:xfrm>
            <a:off x="4979997" y="3087214"/>
            <a:ext cx="1858961" cy="1047369"/>
          </a:xfrm>
          <a:prstGeom prst="rect">
            <a:avLst/>
          </a:prstGeom>
          <a:noFill/>
        </p:spPr>
        <p:txBody>
          <a:bodyPr wrap="square" lIns="77120" tIns="38560" rIns="77120" bIns="38560" rtlCol="0" anchor="ctr">
            <a:spAutoFit/>
          </a:bodyPr>
          <a:lstStyle/>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Wall Mounted</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Floor Mounted</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Server and Network Cabinets</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Accessories and Hardware Kits</a:t>
            </a:r>
          </a:p>
        </p:txBody>
      </p:sp>
      <p:sp>
        <p:nvSpPr>
          <p:cNvPr id="21" name="TextBox 20"/>
          <p:cNvSpPr txBox="1"/>
          <p:nvPr/>
        </p:nvSpPr>
        <p:spPr>
          <a:xfrm>
            <a:off x="2803929" y="3087215"/>
            <a:ext cx="1750920" cy="1047369"/>
          </a:xfrm>
          <a:prstGeom prst="rect">
            <a:avLst/>
          </a:prstGeom>
          <a:noFill/>
        </p:spPr>
        <p:txBody>
          <a:bodyPr wrap="square" lIns="77120" tIns="38560" rIns="77120" bIns="38560" rtlCol="0" anchor="ctr">
            <a:spAutoFit/>
          </a:bodyPr>
          <a:lstStyle/>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Solid Bottom Type</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Ladder Type</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Perforated Type</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Trough Type</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Expanded Metal Type</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Wire Mesh </a:t>
            </a:r>
            <a:endParaRPr lang="ko-KR" altLang="en-US" sz="1050" dirty="0">
              <a:solidFill>
                <a:schemeClr val="tx1">
                  <a:lumMod val="75000"/>
                  <a:lumOff val="25000"/>
                </a:schemeClr>
              </a:solidFill>
              <a:cs typeface="Arial" pitchFamily="34" charset="0"/>
            </a:endParaRPr>
          </a:p>
        </p:txBody>
      </p:sp>
      <p:sp>
        <p:nvSpPr>
          <p:cNvPr id="22" name="TextBox 21"/>
          <p:cNvSpPr txBox="1"/>
          <p:nvPr/>
        </p:nvSpPr>
        <p:spPr>
          <a:xfrm>
            <a:off x="245030" y="2980073"/>
            <a:ext cx="2333635" cy="2039949"/>
          </a:xfrm>
          <a:prstGeom prst="rect">
            <a:avLst/>
          </a:prstGeom>
          <a:noFill/>
        </p:spPr>
        <p:txBody>
          <a:bodyPr wrap="square" lIns="77120" tIns="38560" rIns="77120" bIns="38560" rtlCol="0" anchor="ctr">
            <a:spAutoFit/>
          </a:bodyPr>
          <a:lstStyle/>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Medium Voltage Switchgear</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Low Voltage Switchgear</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Motor Control Center</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Capacitor Bank</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Transfer Switches</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Enclosed Circuit Breaker</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Panel Boards	</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Synchronizing Panels</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Junction Boxes/Pull Boxes</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Transformer</a:t>
            </a:r>
          </a:p>
          <a:p>
            <a:pPr marL="228600" indent="-228600">
              <a:buFont typeface="Arial" panose="020B0604020202020204" pitchFamily="34" charset="0"/>
              <a:buChar char="•"/>
            </a:pPr>
            <a:r>
              <a:rPr lang="en-US" altLang="ko-KR" sz="1050" dirty="0">
                <a:solidFill>
                  <a:schemeClr val="tx1">
                    <a:lumMod val="75000"/>
                    <a:lumOff val="25000"/>
                  </a:schemeClr>
                </a:solidFill>
                <a:cs typeface="Arial" pitchFamily="34" charset="0"/>
              </a:rPr>
              <a:t>Genset</a:t>
            </a:r>
          </a:p>
          <a:p>
            <a:endParaRPr lang="ko-KR" altLang="en-US" sz="1200" dirty="0">
              <a:solidFill>
                <a:schemeClr val="tx1">
                  <a:lumMod val="75000"/>
                  <a:lumOff val="25000"/>
                </a:schemeClr>
              </a:solidFill>
              <a:cs typeface="Arial" pitchFamily="34" charset="0"/>
            </a:endParaRPr>
          </a:p>
        </p:txBody>
      </p:sp>
      <p:sp>
        <p:nvSpPr>
          <p:cNvPr id="23" name="TextBox 22"/>
          <p:cNvSpPr txBox="1"/>
          <p:nvPr/>
        </p:nvSpPr>
        <p:spPr>
          <a:xfrm>
            <a:off x="7368561" y="3087214"/>
            <a:ext cx="1643173" cy="724204"/>
          </a:xfrm>
          <a:prstGeom prst="rect">
            <a:avLst/>
          </a:prstGeom>
          <a:noFill/>
        </p:spPr>
        <p:txBody>
          <a:bodyPr wrap="square" lIns="77120" tIns="38560" rIns="77120" bIns="38560" rtlCol="0" anchor="ctr">
            <a:spAutoFit/>
          </a:bodyPr>
          <a:lstStyle/>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Structured Cabling</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Integrated Cabinets</a:t>
            </a:r>
          </a:p>
          <a:p>
            <a:pPr marL="171450" indent="-171450">
              <a:buFont typeface="Arial" panose="020B0604020202020204" pitchFamily="34" charset="0"/>
              <a:buChar char="•"/>
            </a:pPr>
            <a:r>
              <a:rPr lang="en-US" altLang="ko-KR" sz="1050" dirty="0">
                <a:solidFill>
                  <a:schemeClr val="tx1">
                    <a:lumMod val="75000"/>
                    <a:lumOff val="25000"/>
                  </a:schemeClr>
                </a:solidFill>
                <a:cs typeface="Arial" pitchFamily="34" charset="0"/>
              </a:rPr>
              <a:t>Battery Racks and Cabinets</a:t>
            </a:r>
            <a:endParaRPr lang="ko-KR" altLang="en-US" sz="1050" dirty="0">
              <a:solidFill>
                <a:schemeClr val="tx1">
                  <a:lumMod val="75000"/>
                  <a:lumOff val="25000"/>
                </a:schemeClr>
              </a:solidFill>
              <a:cs typeface="Arial" pitchFamily="34" charset="0"/>
            </a:endParaRPr>
          </a:p>
        </p:txBody>
      </p:sp>
      <p:pic>
        <p:nvPicPr>
          <p:cNvPr id="26" name="Picture 25"/>
          <p:cNvPicPr>
            <a:picLocks noChangeAspect="1"/>
          </p:cNvPicPr>
          <p:nvPr/>
        </p:nvPicPr>
        <p:blipFill rotWithShape="1">
          <a:blip r:embed="rId7"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pic>
        <p:nvPicPr>
          <p:cNvPr id="28" name="Picture 27"/>
          <p:cNvPicPr>
            <a:picLocks noChangeAspect="1"/>
          </p:cNvPicPr>
          <p:nvPr/>
        </p:nvPicPr>
        <p:blipFill rotWithShape="1">
          <a:blip r:embed="rId8" cstate="print">
            <a:extLst>
              <a:ext uri="{28A0092B-C50C-407E-A947-70E740481C1C}">
                <a14:useLocalDpi xmlns:a14="http://schemas.microsoft.com/office/drawing/2010/main" val="0"/>
              </a:ext>
            </a:extLst>
          </a:blip>
          <a:srcRect r="20961"/>
          <a:stretch/>
        </p:blipFill>
        <p:spPr>
          <a:xfrm>
            <a:off x="290591" y="1352442"/>
            <a:ext cx="1017576" cy="1649472"/>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8175" y="1404433"/>
            <a:ext cx="1261999" cy="1380551"/>
          </a:xfrm>
          <a:prstGeom prst="rect">
            <a:avLst/>
          </a:prstGeom>
        </p:spPr>
      </p:pic>
      <p:sp>
        <p:nvSpPr>
          <p:cNvPr id="24" name="Title 2"/>
          <p:cNvSpPr txBox="1">
            <a:spLocks/>
          </p:cNvSpPr>
          <p:nvPr/>
        </p:nvSpPr>
        <p:spPr>
          <a:xfrm>
            <a:off x="253619" y="461820"/>
            <a:ext cx="5974565"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Manufactured Product Portfolio</a:t>
            </a:r>
          </a:p>
        </p:txBody>
      </p:sp>
    </p:spTree>
    <p:extLst>
      <p:ext uri="{BB962C8B-B14F-4D97-AF65-F5344CB8AC3E}">
        <p14:creationId xmlns:p14="http://schemas.microsoft.com/office/powerpoint/2010/main" val="332666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75656" y="1982603"/>
            <a:ext cx="1272962" cy="307777"/>
          </a:xfrm>
          <a:prstGeom prst="rect">
            <a:avLst/>
          </a:prstGeom>
          <a:noFill/>
        </p:spPr>
        <p:txBody>
          <a:bodyPr wrap="square" rtlCol="0">
            <a:spAutoFit/>
          </a:bodyPr>
          <a:lstStyle/>
          <a:p>
            <a:pPr algn="ctr"/>
            <a:r>
              <a:rPr lang="en-PH" sz="1400" b="1" dirty="0"/>
              <a:t>Transformer</a:t>
            </a:r>
          </a:p>
        </p:txBody>
      </p:sp>
      <p:sp>
        <p:nvSpPr>
          <p:cNvPr id="9" name="TextBox 8"/>
          <p:cNvSpPr txBox="1"/>
          <p:nvPr/>
        </p:nvSpPr>
        <p:spPr>
          <a:xfrm>
            <a:off x="1475656" y="3344093"/>
            <a:ext cx="1272962" cy="307777"/>
          </a:xfrm>
          <a:prstGeom prst="rect">
            <a:avLst/>
          </a:prstGeom>
          <a:noFill/>
        </p:spPr>
        <p:txBody>
          <a:bodyPr wrap="square" rtlCol="0">
            <a:spAutoFit/>
          </a:bodyPr>
          <a:lstStyle/>
          <a:p>
            <a:pPr algn="ctr"/>
            <a:r>
              <a:rPr lang="en-PH" sz="1400" b="1" dirty="0"/>
              <a:t>MVSG</a:t>
            </a:r>
          </a:p>
        </p:txBody>
      </p:sp>
      <p:sp>
        <p:nvSpPr>
          <p:cNvPr id="11" name="TextBox 10"/>
          <p:cNvSpPr txBox="1"/>
          <p:nvPr/>
        </p:nvSpPr>
        <p:spPr>
          <a:xfrm>
            <a:off x="1721380" y="4805622"/>
            <a:ext cx="636481" cy="307777"/>
          </a:xfrm>
          <a:prstGeom prst="rect">
            <a:avLst/>
          </a:prstGeom>
          <a:noFill/>
        </p:spPr>
        <p:txBody>
          <a:bodyPr wrap="square" rtlCol="0">
            <a:spAutoFit/>
          </a:bodyPr>
          <a:lstStyle/>
          <a:p>
            <a:pPr algn="ctr"/>
            <a:r>
              <a:rPr lang="en-PH" sz="1400" b="1" dirty="0"/>
              <a:t>LVSG</a:t>
            </a:r>
          </a:p>
        </p:txBody>
      </p:sp>
      <p:sp>
        <p:nvSpPr>
          <p:cNvPr id="22" name="TextBox 21"/>
          <p:cNvSpPr txBox="1"/>
          <p:nvPr/>
        </p:nvSpPr>
        <p:spPr>
          <a:xfrm>
            <a:off x="4061354" y="1962885"/>
            <a:ext cx="648072" cy="307777"/>
          </a:xfrm>
          <a:prstGeom prst="rect">
            <a:avLst/>
          </a:prstGeom>
          <a:noFill/>
        </p:spPr>
        <p:txBody>
          <a:bodyPr wrap="square" rtlCol="0">
            <a:spAutoFit/>
          </a:bodyPr>
          <a:lstStyle/>
          <a:p>
            <a:pPr algn="ctr"/>
            <a:r>
              <a:rPr lang="en-PH" sz="1400" b="1" dirty="0"/>
              <a:t>ATS</a:t>
            </a:r>
          </a:p>
        </p:txBody>
      </p:sp>
      <p:sp>
        <p:nvSpPr>
          <p:cNvPr id="24" name="TextBox 23"/>
          <p:cNvSpPr txBox="1"/>
          <p:nvPr/>
        </p:nvSpPr>
        <p:spPr>
          <a:xfrm>
            <a:off x="5223393" y="1970900"/>
            <a:ext cx="1608075" cy="307777"/>
          </a:xfrm>
          <a:prstGeom prst="rect">
            <a:avLst/>
          </a:prstGeom>
          <a:noFill/>
        </p:spPr>
        <p:txBody>
          <a:bodyPr wrap="square" rtlCol="0">
            <a:spAutoFit/>
          </a:bodyPr>
          <a:lstStyle/>
          <a:p>
            <a:pPr algn="ctr"/>
            <a:r>
              <a:rPr lang="en-PH" sz="1400" b="1" dirty="0"/>
              <a:t>Capacitor Bank</a:t>
            </a:r>
          </a:p>
        </p:txBody>
      </p:sp>
      <p:sp>
        <p:nvSpPr>
          <p:cNvPr id="25" name="TextBox 24"/>
          <p:cNvSpPr txBox="1"/>
          <p:nvPr/>
        </p:nvSpPr>
        <p:spPr>
          <a:xfrm>
            <a:off x="6777176" y="2007102"/>
            <a:ext cx="1611248" cy="523220"/>
          </a:xfrm>
          <a:prstGeom prst="rect">
            <a:avLst/>
          </a:prstGeom>
          <a:noFill/>
        </p:spPr>
        <p:txBody>
          <a:bodyPr wrap="square" rtlCol="0">
            <a:spAutoFit/>
          </a:bodyPr>
          <a:lstStyle/>
          <a:p>
            <a:pPr algn="ctr"/>
            <a:r>
              <a:rPr lang="en-PH" sz="1400" b="1" dirty="0"/>
              <a:t>Synchronizing </a:t>
            </a:r>
          </a:p>
          <a:p>
            <a:pPr algn="ctr"/>
            <a:r>
              <a:rPr lang="en-PH" sz="1400" b="1" dirty="0"/>
              <a:t>Panel</a:t>
            </a:r>
          </a:p>
        </p:txBody>
      </p:sp>
      <p:sp>
        <p:nvSpPr>
          <p:cNvPr id="35" name="TextBox 34"/>
          <p:cNvSpPr txBox="1"/>
          <p:nvPr/>
        </p:nvSpPr>
        <p:spPr>
          <a:xfrm>
            <a:off x="5823257" y="3137254"/>
            <a:ext cx="693943" cy="307777"/>
          </a:xfrm>
          <a:prstGeom prst="rect">
            <a:avLst/>
          </a:prstGeom>
          <a:noFill/>
        </p:spPr>
        <p:txBody>
          <a:bodyPr wrap="square" rtlCol="0">
            <a:spAutoFit/>
          </a:bodyPr>
          <a:lstStyle/>
          <a:p>
            <a:pPr algn="ctr"/>
            <a:r>
              <a:rPr lang="en-PH" sz="1400" b="1" dirty="0"/>
              <a:t>MCC</a:t>
            </a:r>
          </a:p>
        </p:txBody>
      </p:sp>
      <p:sp>
        <p:nvSpPr>
          <p:cNvPr id="40" name="TextBox 39"/>
          <p:cNvSpPr txBox="1"/>
          <p:nvPr/>
        </p:nvSpPr>
        <p:spPr>
          <a:xfrm>
            <a:off x="4084306" y="3157747"/>
            <a:ext cx="648072" cy="307777"/>
          </a:xfrm>
          <a:prstGeom prst="rect">
            <a:avLst/>
          </a:prstGeom>
          <a:noFill/>
        </p:spPr>
        <p:txBody>
          <a:bodyPr wrap="square" rtlCol="0">
            <a:spAutoFit/>
          </a:bodyPr>
          <a:lstStyle/>
          <a:p>
            <a:pPr algn="ctr"/>
            <a:r>
              <a:rPr lang="en-PH" sz="1400" b="1" dirty="0"/>
              <a:t>DB</a:t>
            </a:r>
          </a:p>
        </p:txBody>
      </p:sp>
      <p:sp>
        <p:nvSpPr>
          <p:cNvPr id="44" name="TextBox 43"/>
          <p:cNvSpPr txBox="1"/>
          <p:nvPr/>
        </p:nvSpPr>
        <p:spPr>
          <a:xfrm>
            <a:off x="3847303" y="4257881"/>
            <a:ext cx="1234647" cy="307777"/>
          </a:xfrm>
          <a:prstGeom prst="rect">
            <a:avLst/>
          </a:prstGeom>
          <a:noFill/>
        </p:spPr>
        <p:txBody>
          <a:bodyPr wrap="square" rtlCol="0">
            <a:spAutoFit/>
          </a:bodyPr>
          <a:lstStyle/>
          <a:p>
            <a:pPr algn="ctr"/>
            <a:r>
              <a:rPr lang="en-PH" sz="1400" b="1" dirty="0"/>
              <a:t>Panel Board</a:t>
            </a:r>
          </a:p>
        </p:txBody>
      </p:sp>
      <p:sp>
        <p:nvSpPr>
          <p:cNvPr id="46" name="TextBox 45"/>
          <p:cNvSpPr txBox="1"/>
          <p:nvPr/>
        </p:nvSpPr>
        <p:spPr>
          <a:xfrm>
            <a:off x="5758645" y="4223434"/>
            <a:ext cx="857706" cy="307777"/>
          </a:xfrm>
          <a:prstGeom prst="rect">
            <a:avLst/>
          </a:prstGeom>
          <a:noFill/>
        </p:spPr>
        <p:txBody>
          <a:bodyPr wrap="square" rtlCol="0">
            <a:spAutoFit/>
          </a:bodyPr>
          <a:lstStyle/>
          <a:p>
            <a:pPr algn="ctr"/>
            <a:r>
              <a:rPr lang="en-PH" sz="1400" b="1" dirty="0"/>
              <a:t>ECB</a:t>
            </a: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b="12419"/>
          <a:stretch/>
        </p:blipFill>
        <p:spPr>
          <a:xfrm>
            <a:off x="4052503" y="1184371"/>
            <a:ext cx="720000" cy="937744"/>
          </a:xfrm>
          <a:prstGeom prst="rect">
            <a:avLst/>
          </a:prstGeom>
        </p:spPr>
      </p:pic>
      <p:pic>
        <p:nvPicPr>
          <p:cNvPr id="51" name="Picture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136" y="2283365"/>
            <a:ext cx="871263" cy="945175"/>
          </a:xfrm>
          <a:prstGeom prst="rect">
            <a:avLst/>
          </a:prstGeom>
        </p:spPr>
      </p:pic>
      <p:pic>
        <p:nvPicPr>
          <p:cNvPr id="5" name="Pictur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21329" y="1131615"/>
            <a:ext cx="675000" cy="90000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2475" y="2538413"/>
            <a:ext cx="19050"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8371"/>
          <a:stretch/>
        </p:blipFill>
        <p:spPr>
          <a:xfrm>
            <a:off x="4075433" y="2343019"/>
            <a:ext cx="711677" cy="877429"/>
          </a:xfrm>
          <a:prstGeom prst="rect">
            <a:avLst/>
          </a:prstGeom>
        </p:spPr>
      </p:pic>
      <p:pic>
        <p:nvPicPr>
          <p:cNvPr id="26" name="Picture 25"/>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37153" y="1251615"/>
            <a:ext cx="651129" cy="720000"/>
          </a:xfrm>
          <a:prstGeom prst="rect">
            <a:avLst/>
          </a:prstGeom>
        </p:spPr>
      </p:pic>
      <p:pic>
        <p:nvPicPr>
          <p:cNvPr id="29" name="Picture 28"/>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84306" y="3537881"/>
            <a:ext cx="720000" cy="720000"/>
          </a:xfrm>
          <a:prstGeom prst="rect">
            <a:avLst/>
          </a:prstGeom>
        </p:spPr>
      </p:pic>
      <p:pic>
        <p:nvPicPr>
          <p:cNvPr id="48" name="Picture 47"/>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4220"/>
          <a:stretch/>
        </p:blipFill>
        <p:spPr>
          <a:xfrm>
            <a:off x="1697963" y="3884514"/>
            <a:ext cx="720000" cy="919484"/>
          </a:xfrm>
          <a:prstGeom prst="rect">
            <a:avLst/>
          </a:prstGeom>
        </p:spPr>
      </p:pic>
      <p:cxnSp>
        <p:nvCxnSpPr>
          <p:cNvPr id="69" name="Straight Connector 68"/>
          <p:cNvCxnSpPr/>
          <p:nvPr/>
        </p:nvCxnSpPr>
        <p:spPr>
          <a:xfrm>
            <a:off x="3114324" y="1651284"/>
            <a:ext cx="623" cy="277844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477981" y="4427188"/>
            <a:ext cx="636343" cy="254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2079146" y="2261452"/>
            <a:ext cx="0" cy="343636"/>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2051720" y="3596266"/>
            <a:ext cx="0" cy="343636"/>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4804306" y="1779662"/>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89" name="Picture 88"/>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38492" y="3537881"/>
            <a:ext cx="720000" cy="720000"/>
          </a:xfrm>
          <a:prstGeom prst="rect">
            <a:avLst/>
          </a:prstGeom>
        </p:spPr>
      </p:pic>
      <p:pic>
        <p:nvPicPr>
          <p:cNvPr id="96" name="Picture 95"/>
          <p:cNvPicPr>
            <a:picLocks noChangeAspect="1"/>
          </p:cNvPicPr>
          <p:nvPr/>
        </p:nvPicPr>
        <p:blipFill rotWithShape="1">
          <a:blip r:embed="rId11"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cxnSp>
        <p:nvCxnSpPr>
          <p:cNvPr id="103" name="Straight Arrow Connector 102"/>
          <p:cNvCxnSpPr/>
          <p:nvPr/>
        </p:nvCxnSpPr>
        <p:spPr>
          <a:xfrm>
            <a:off x="6442972" y="1779662"/>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4889115" y="2843529"/>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4889115" y="3897881"/>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a:off x="3114324" y="1653243"/>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3114324" y="2741653"/>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114947" y="3858457"/>
            <a:ext cx="792088" cy="0"/>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57E3631-23A7-C240-90E4-EC93E3D15157}"/>
              </a:ext>
            </a:extLst>
          </p:cNvPr>
          <p:cNvSpPr>
            <a:spLocks noGrp="1"/>
          </p:cNvSpPr>
          <p:nvPr>
            <p:ph type="sldNum" sz="quarter" idx="12"/>
          </p:nvPr>
        </p:nvSpPr>
        <p:spPr/>
        <p:txBody>
          <a:bodyPr/>
          <a:lstStyle/>
          <a:p>
            <a:fld id="{E1020259-AF5A-4D61-BC6A-A85A4B974BD4}" type="slidenum">
              <a:rPr lang="en-PH" smtClean="0"/>
              <a:t>9</a:t>
            </a:fld>
            <a:endParaRPr lang="en-PH"/>
          </a:p>
        </p:txBody>
      </p:sp>
      <p:sp>
        <p:nvSpPr>
          <p:cNvPr id="38" name="Title 2">
            <a:extLst>
              <a:ext uri="{FF2B5EF4-FFF2-40B4-BE49-F238E27FC236}">
                <a16:creationId xmlns:a16="http://schemas.microsoft.com/office/drawing/2014/main" id="{20EA16C0-2159-544E-8265-B046E755AE12}"/>
              </a:ext>
            </a:extLst>
          </p:cNvPr>
          <p:cNvSpPr txBox="1">
            <a:spLocks/>
          </p:cNvSpPr>
          <p:nvPr/>
        </p:nvSpPr>
        <p:spPr>
          <a:xfrm>
            <a:off x="253619" y="461820"/>
            <a:ext cx="5974565"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Substation Equipment</a:t>
            </a:r>
          </a:p>
        </p:txBody>
      </p:sp>
      <p:sp>
        <p:nvSpPr>
          <p:cNvPr id="39" name="TextBox 38">
            <a:extLst>
              <a:ext uri="{FF2B5EF4-FFF2-40B4-BE49-F238E27FC236}">
                <a16:creationId xmlns:a16="http://schemas.microsoft.com/office/drawing/2014/main" id="{0A663C7B-B4A9-544B-837C-F24FC71D3F6E}"/>
              </a:ext>
            </a:extLst>
          </p:cNvPr>
          <p:cNvSpPr txBox="1"/>
          <p:nvPr/>
        </p:nvSpPr>
        <p:spPr>
          <a:xfrm>
            <a:off x="253616" y="843558"/>
            <a:ext cx="8566856" cy="253916"/>
          </a:xfrm>
          <a:prstGeom prst="rect">
            <a:avLst/>
          </a:prstGeom>
          <a:noFill/>
        </p:spPr>
        <p:txBody>
          <a:bodyPr wrap="square" rtlCol="0">
            <a:spAutoFit/>
          </a:bodyPr>
          <a:lstStyle/>
          <a:p>
            <a:r>
              <a:rPr lang="en-US" sz="1050" i="1" dirty="0"/>
              <a:t>Exelon has deep experience and capabilities in designing and manufacturing an extensive suite of substation equipment</a:t>
            </a:r>
          </a:p>
        </p:txBody>
      </p:sp>
      <p:pic>
        <p:nvPicPr>
          <p:cNvPr id="8" name="Picture 7">
            <a:extLst>
              <a:ext uri="{FF2B5EF4-FFF2-40B4-BE49-F238E27FC236}">
                <a16:creationId xmlns:a16="http://schemas.microsoft.com/office/drawing/2014/main" id="{5BE8A20E-242D-4E6F-8A7F-793FA441F8E7}"/>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54779" y="2504681"/>
            <a:ext cx="1636559" cy="1091585"/>
          </a:xfrm>
          <a:prstGeom prst="rect">
            <a:avLst/>
          </a:prstGeom>
        </p:spPr>
      </p:pic>
      <p:pic>
        <p:nvPicPr>
          <p:cNvPr id="14" name="Picture 13">
            <a:extLst>
              <a:ext uri="{FF2B5EF4-FFF2-40B4-BE49-F238E27FC236}">
                <a16:creationId xmlns:a16="http://schemas.microsoft.com/office/drawing/2014/main" id="{AB632E72-F8A7-4507-9AF9-65A36C4DA735}"/>
              </a:ext>
            </a:extLst>
          </p:cNvPr>
          <p:cNvPicPr>
            <a:picLocks noChangeAspect="1"/>
          </p:cNvPicPr>
          <p:nvPr/>
        </p:nvPicPr>
        <p:blipFill>
          <a:blip r:embed="rId13"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1637016" y="1330118"/>
            <a:ext cx="962007" cy="731688"/>
          </a:xfrm>
          <a:prstGeom prst="rect">
            <a:avLst/>
          </a:prstGeom>
        </p:spPr>
      </p:pic>
    </p:spTree>
    <p:extLst>
      <p:ext uri="{BB962C8B-B14F-4D97-AF65-F5344CB8AC3E}">
        <p14:creationId xmlns:p14="http://schemas.microsoft.com/office/powerpoint/2010/main" val="374356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9" name="Title 2"/>
          <p:cNvSpPr txBox="1">
            <a:spLocks/>
          </p:cNvSpPr>
          <p:nvPr/>
        </p:nvSpPr>
        <p:spPr>
          <a:xfrm>
            <a:off x="253619" y="461820"/>
            <a:ext cx="4355103"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End-to-end Solutions</a:t>
            </a:r>
          </a:p>
        </p:txBody>
      </p:sp>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2326" y="2042222"/>
            <a:ext cx="1444075" cy="367925"/>
          </a:xfrm>
          <a:prstGeom prst="rect">
            <a:avLst/>
          </a:prstGeom>
        </p:spPr>
      </p:pic>
      <p:pic>
        <p:nvPicPr>
          <p:cNvPr id="3074" name="Picture 2"/>
          <p:cNvPicPr>
            <a:picLocks noChangeAspect="1" noChangeArrowheads="1"/>
          </p:cNvPicPr>
          <p:nvPr/>
        </p:nvPicPr>
        <p:blipFill>
          <a:blip r:embed="rId4">
            <a:clrChange>
              <a:clrFrom>
                <a:srgbClr val="FEFEFE"/>
              </a:clrFrom>
              <a:clrTo>
                <a:srgbClr val="FEFEFE">
                  <a:alpha val="0"/>
                </a:srgbClr>
              </a:clrTo>
            </a:clrChang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763688" y="3866626"/>
            <a:ext cx="1990816" cy="812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20844" y="2558922"/>
            <a:ext cx="1491114" cy="372868"/>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56874" y="2039107"/>
            <a:ext cx="1236848" cy="372910"/>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16640" y="3898272"/>
            <a:ext cx="1483992" cy="589887"/>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24597" y="3867894"/>
            <a:ext cx="1837861" cy="650645"/>
          </a:xfrm>
          <a:prstGeom prst="rect">
            <a:avLst/>
          </a:prstGeom>
        </p:spPr>
      </p:pic>
      <p:sp>
        <p:nvSpPr>
          <p:cNvPr id="2" name="Slide Number Placeholder 1">
            <a:extLst>
              <a:ext uri="{FF2B5EF4-FFF2-40B4-BE49-F238E27FC236}">
                <a16:creationId xmlns:a16="http://schemas.microsoft.com/office/drawing/2014/main" id="{247ED06B-D617-3B44-9271-431E05AB5107}"/>
              </a:ext>
            </a:extLst>
          </p:cNvPr>
          <p:cNvSpPr>
            <a:spLocks noGrp="1"/>
          </p:cNvSpPr>
          <p:nvPr>
            <p:ph type="sldNum" sz="quarter" idx="12"/>
          </p:nvPr>
        </p:nvSpPr>
        <p:spPr/>
        <p:txBody>
          <a:bodyPr/>
          <a:lstStyle/>
          <a:p>
            <a:fld id="{E1020259-AF5A-4D61-BC6A-A85A4B974BD4}" type="slidenum">
              <a:rPr lang="en-PH" smtClean="0"/>
              <a:t>10</a:t>
            </a:fld>
            <a:endParaRPr lang="en-PH"/>
          </a:p>
        </p:txBody>
      </p:sp>
      <p:cxnSp>
        <p:nvCxnSpPr>
          <p:cNvPr id="4" name="Straight Connector 3">
            <a:extLst>
              <a:ext uri="{FF2B5EF4-FFF2-40B4-BE49-F238E27FC236}">
                <a16:creationId xmlns:a16="http://schemas.microsoft.com/office/drawing/2014/main" id="{524A6A15-29F6-1E45-8168-E9B9CECA7D5A}"/>
              </a:ext>
            </a:extLst>
          </p:cNvPr>
          <p:cNvCxnSpPr/>
          <p:nvPr/>
        </p:nvCxnSpPr>
        <p:spPr>
          <a:xfrm>
            <a:off x="377298" y="3363838"/>
            <a:ext cx="8352928"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BEA1A62-9D3E-9B4C-9729-C7750D0DFB6A}"/>
              </a:ext>
            </a:extLst>
          </p:cNvPr>
          <p:cNvSpPr txBox="1"/>
          <p:nvPr/>
        </p:nvSpPr>
        <p:spPr>
          <a:xfrm>
            <a:off x="96069" y="2067694"/>
            <a:ext cx="1294048" cy="553998"/>
          </a:xfrm>
          <a:prstGeom prst="rect">
            <a:avLst/>
          </a:prstGeom>
          <a:noFill/>
        </p:spPr>
        <p:txBody>
          <a:bodyPr wrap="square" rtlCol="0">
            <a:spAutoFit/>
          </a:bodyPr>
          <a:lstStyle/>
          <a:p>
            <a:pPr algn="ctr"/>
            <a:r>
              <a:rPr lang="en-PH" b="1" dirty="0">
                <a:solidFill>
                  <a:srgbClr val="002060"/>
                </a:solidFill>
              </a:rPr>
              <a:t>Primary Partners</a:t>
            </a:r>
          </a:p>
        </p:txBody>
      </p:sp>
      <p:sp>
        <p:nvSpPr>
          <p:cNvPr id="18" name="TextBox 17">
            <a:extLst>
              <a:ext uri="{FF2B5EF4-FFF2-40B4-BE49-F238E27FC236}">
                <a16:creationId xmlns:a16="http://schemas.microsoft.com/office/drawing/2014/main" id="{28A7ACCB-9484-6941-98F0-ACBF47CED2BD}"/>
              </a:ext>
            </a:extLst>
          </p:cNvPr>
          <p:cNvSpPr txBox="1"/>
          <p:nvPr/>
        </p:nvSpPr>
        <p:spPr>
          <a:xfrm>
            <a:off x="107504" y="3867894"/>
            <a:ext cx="1294048" cy="553998"/>
          </a:xfrm>
          <a:prstGeom prst="rect">
            <a:avLst/>
          </a:prstGeom>
          <a:noFill/>
        </p:spPr>
        <p:txBody>
          <a:bodyPr wrap="square" rtlCol="0">
            <a:spAutoFit/>
          </a:bodyPr>
          <a:lstStyle/>
          <a:p>
            <a:pPr algn="ctr"/>
            <a:r>
              <a:rPr lang="en-PH" b="1" dirty="0">
                <a:solidFill>
                  <a:srgbClr val="002060"/>
                </a:solidFill>
              </a:rPr>
              <a:t>Other Brands</a:t>
            </a:r>
          </a:p>
        </p:txBody>
      </p:sp>
      <p:sp>
        <p:nvSpPr>
          <p:cNvPr id="19" name="TextBox 18">
            <a:extLst>
              <a:ext uri="{FF2B5EF4-FFF2-40B4-BE49-F238E27FC236}">
                <a16:creationId xmlns:a16="http://schemas.microsoft.com/office/drawing/2014/main" id="{52F8E8D9-5343-0E47-A5D1-89374985B59E}"/>
              </a:ext>
            </a:extLst>
          </p:cNvPr>
          <p:cNvSpPr txBox="1"/>
          <p:nvPr/>
        </p:nvSpPr>
        <p:spPr>
          <a:xfrm>
            <a:off x="253616" y="907008"/>
            <a:ext cx="8662400" cy="415498"/>
          </a:xfrm>
          <a:prstGeom prst="rect">
            <a:avLst/>
          </a:prstGeom>
          <a:noFill/>
        </p:spPr>
        <p:txBody>
          <a:bodyPr wrap="square" rtlCol="0">
            <a:spAutoFit/>
          </a:bodyPr>
          <a:lstStyle/>
          <a:p>
            <a:r>
              <a:rPr lang="en-US" sz="1050" i="1" dirty="0"/>
              <a:t>Exelon provides end-to-end turnkey solutions, which utilize equipment from reputable and innovative brands. We have determined that our range of brands fit the technical and commercial requirements of the Philippine market.</a:t>
            </a:r>
          </a:p>
        </p:txBody>
      </p:sp>
      <p:sp>
        <p:nvSpPr>
          <p:cNvPr id="21" name="TextBox 20">
            <a:extLst>
              <a:ext uri="{FF2B5EF4-FFF2-40B4-BE49-F238E27FC236}">
                <a16:creationId xmlns:a16="http://schemas.microsoft.com/office/drawing/2014/main" id="{8D3A4411-9FCA-4DE1-939C-9B2155D13669}"/>
              </a:ext>
            </a:extLst>
          </p:cNvPr>
          <p:cNvSpPr txBox="1"/>
          <p:nvPr/>
        </p:nvSpPr>
        <p:spPr>
          <a:xfrm>
            <a:off x="4242050" y="1520133"/>
            <a:ext cx="1294049" cy="231761"/>
          </a:xfrm>
          <a:prstGeom prst="rect">
            <a:avLst/>
          </a:prstGeom>
          <a:solidFill>
            <a:srgbClr val="0070C0"/>
          </a:solidFill>
        </p:spPr>
        <p:txBody>
          <a:bodyPr wrap="square" lIns="77120" tIns="38560" rIns="77120" bIns="38560" rtlCol="0">
            <a:spAutoFit/>
          </a:bodyPr>
          <a:lstStyle/>
          <a:p>
            <a:pPr algn="ctr"/>
            <a:r>
              <a:rPr lang="en-US" sz="1000" b="1" dirty="0">
                <a:solidFill>
                  <a:schemeClr val="bg1"/>
                </a:solidFill>
                <a:cs typeface="Arial" pitchFamily="34" charset="0"/>
              </a:rPr>
              <a:t>Genset</a:t>
            </a:r>
          </a:p>
        </p:txBody>
      </p:sp>
      <p:sp>
        <p:nvSpPr>
          <p:cNvPr id="22" name="TextBox 21">
            <a:extLst>
              <a:ext uri="{FF2B5EF4-FFF2-40B4-BE49-F238E27FC236}">
                <a16:creationId xmlns:a16="http://schemas.microsoft.com/office/drawing/2014/main" id="{E3A2124D-E4BE-4A15-97AB-1CC68A1E6250}"/>
              </a:ext>
            </a:extLst>
          </p:cNvPr>
          <p:cNvSpPr txBox="1"/>
          <p:nvPr/>
        </p:nvSpPr>
        <p:spPr>
          <a:xfrm>
            <a:off x="5645455" y="1518898"/>
            <a:ext cx="1294049" cy="231761"/>
          </a:xfrm>
          <a:prstGeom prst="rect">
            <a:avLst/>
          </a:prstGeom>
          <a:solidFill>
            <a:srgbClr val="0070C0"/>
          </a:solidFill>
        </p:spPr>
        <p:txBody>
          <a:bodyPr wrap="square" lIns="77120" tIns="38560" rIns="77120" bIns="38560" rtlCol="0">
            <a:spAutoFit/>
          </a:bodyPr>
          <a:lstStyle/>
          <a:p>
            <a:pPr algn="ctr"/>
            <a:r>
              <a:rPr lang="en-US" sz="1000" b="1" dirty="0">
                <a:solidFill>
                  <a:schemeClr val="bg1"/>
                </a:solidFill>
                <a:cs typeface="Arial" pitchFamily="34" charset="0"/>
              </a:rPr>
              <a:t>Transformer</a:t>
            </a:r>
          </a:p>
        </p:txBody>
      </p:sp>
      <p:sp>
        <p:nvSpPr>
          <p:cNvPr id="23" name="TextBox 22">
            <a:extLst>
              <a:ext uri="{FF2B5EF4-FFF2-40B4-BE49-F238E27FC236}">
                <a16:creationId xmlns:a16="http://schemas.microsoft.com/office/drawing/2014/main" id="{56ECF025-6DA8-40F5-88F1-589699F31ECF}"/>
              </a:ext>
            </a:extLst>
          </p:cNvPr>
          <p:cNvSpPr txBox="1"/>
          <p:nvPr/>
        </p:nvSpPr>
        <p:spPr>
          <a:xfrm>
            <a:off x="7068276" y="1518897"/>
            <a:ext cx="1294049" cy="231761"/>
          </a:xfrm>
          <a:prstGeom prst="rect">
            <a:avLst/>
          </a:prstGeom>
          <a:solidFill>
            <a:srgbClr val="0070C0"/>
          </a:solidFill>
        </p:spPr>
        <p:txBody>
          <a:bodyPr wrap="square" lIns="77120" tIns="38560" rIns="77120" bIns="38560" rtlCol="0">
            <a:spAutoFit/>
          </a:bodyPr>
          <a:lstStyle/>
          <a:p>
            <a:pPr algn="ctr"/>
            <a:r>
              <a:rPr lang="en-US" sz="1000" b="1" dirty="0">
                <a:solidFill>
                  <a:schemeClr val="bg1"/>
                </a:solidFill>
                <a:cs typeface="Arial" pitchFamily="34" charset="0"/>
              </a:rPr>
              <a:t>Busduct</a:t>
            </a:r>
          </a:p>
        </p:txBody>
      </p:sp>
      <p:pic>
        <p:nvPicPr>
          <p:cNvPr id="5" name="Picture 4">
            <a:extLst>
              <a:ext uri="{FF2B5EF4-FFF2-40B4-BE49-F238E27FC236}">
                <a16:creationId xmlns:a16="http://schemas.microsoft.com/office/drawing/2014/main" id="{6CA33DD9-2E38-4BDD-ACDB-B4E513B7C7E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20287" y="1891082"/>
            <a:ext cx="626011" cy="626011"/>
          </a:xfrm>
          <a:prstGeom prst="rect">
            <a:avLst/>
          </a:prstGeom>
        </p:spPr>
      </p:pic>
      <p:pic>
        <p:nvPicPr>
          <p:cNvPr id="8" name="Picture 7">
            <a:extLst>
              <a:ext uri="{FF2B5EF4-FFF2-40B4-BE49-F238E27FC236}">
                <a16:creationId xmlns:a16="http://schemas.microsoft.com/office/drawing/2014/main" id="{9FAB15E2-03DA-4624-8E38-934CA262B0E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22154" b="18979"/>
          <a:stretch/>
        </p:blipFill>
        <p:spPr>
          <a:xfrm>
            <a:off x="4388795" y="2514674"/>
            <a:ext cx="941090" cy="553998"/>
          </a:xfrm>
          <a:prstGeom prst="rect">
            <a:avLst/>
          </a:prstGeom>
        </p:spPr>
      </p:pic>
      <p:pic>
        <p:nvPicPr>
          <p:cNvPr id="24" name="Picture 23">
            <a:extLst>
              <a:ext uri="{FF2B5EF4-FFF2-40B4-BE49-F238E27FC236}">
                <a16:creationId xmlns:a16="http://schemas.microsoft.com/office/drawing/2014/main" id="{39773224-B4A1-4007-BDEA-1D79C1A462C8}"/>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77714" y="2005851"/>
            <a:ext cx="1248402" cy="318071"/>
          </a:xfrm>
          <a:prstGeom prst="rect">
            <a:avLst/>
          </a:prstGeom>
        </p:spPr>
      </p:pic>
      <p:pic>
        <p:nvPicPr>
          <p:cNvPr id="25" name="Picture 24">
            <a:extLst>
              <a:ext uri="{FF2B5EF4-FFF2-40B4-BE49-F238E27FC236}">
                <a16:creationId xmlns:a16="http://schemas.microsoft.com/office/drawing/2014/main" id="{D3F7CBEF-B4CE-4A0B-B309-A79A600FD1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22582" y="2505563"/>
            <a:ext cx="1248402" cy="426425"/>
          </a:xfrm>
          <a:prstGeom prst="rect">
            <a:avLst/>
          </a:prstGeom>
        </p:spPr>
      </p:pic>
      <p:pic>
        <p:nvPicPr>
          <p:cNvPr id="26" name="Picture 25">
            <a:extLst>
              <a:ext uri="{FF2B5EF4-FFF2-40B4-BE49-F238E27FC236}">
                <a16:creationId xmlns:a16="http://schemas.microsoft.com/office/drawing/2014/main" id="{AAAEDD5A-F538-4BB6-BC46-653E531DA5FB}"/>
              </a:ext>
            </a:extLst>
          </p:cNvPr>
          <p:cNvPicPr>
            <a:picLocks noChangeAspect="1"/>
          </p:cNvPicPr>
          <p:nvPr/>
        </p:nvPicPr>
        <p:blipFill>
          <a:blip r:embed="rId14"/>
          <a:stretch>
            <a:fillRect/>
          </a:stretch>
        </p:blipFill>
        <p:spPr>
          <a:xfrm>
            <a:off x="7140227" y="2043352"/>
            <a:ext cx="1294049" cy="304356"/>
          </a:xfrm>
          <a:prstGeom prst="rect">
            <a:avLst/>
          </a:prstGeom>
        </p:spPr>
      </p:pic>
      <p:sp>
        <p:nvSpPr>
          <p:cNvPr id="27" name="TextBox 26">
            <a:extLst>
              <a:ext uri="{FF2B5EF4-FFF2-40B4-BE49-F238E27FC236}">
                <a16:creationId xmlns:a16="http://schemas.microsoft.com/office/drawing/2014/main" id="{7270B468-AD15-BF46-B009-E7EA786F29BB}"/>
              </a:ext>
            </a:extLst>
          </p:cNvPr>
          <p:cNvSpPr txBox="1"/>
          <p:nvPr/>
        </p:nvSpPr>
        <p:spPr>
          <a:xfrm>
            <a:off x="1422327" y="1529512"/>
            <a:ext cx="2707162" cy="231761"/>
          </a:xfrm>
          <a:prstGeom prst="rect">
            <a:avLst/>
          </a:prstGeom>
          <a:solidFill>
            <a:srgbClr val="0070C0"/>
          </a:solidFill>
        </p:spPr>
        <p:txBody>
          <a:bodyPr wrap="square" lIns="77120" tIns="38560" rIns="77120" bIns="38560" rtlCol="0">
            <a:spAutoFit/>
          </a:bodyPr>
          <a:lstStyle/>
          <a:p>
            <a:pPr algn="ctr"/>
            <a:r>
              <a:rPr lang="en-US" sz="1000" b="1" dirty="0">
                <a:solidFill>
                  <a:schemeClr val="bg1"/>
                </a:solidFill>
                <a:cs typeface="Arial" pitchFamily="34" charset="0"/>
              </a:rPr>
              <a:t>Low &amp; Medium Voltage</a:t>
            </a:r>
          </a:p>
        </p:txBody>
      </p:sp>
      <p:pic>
        <p:nvPicPr>
          <p:cNvPr id="6" name="Picture 5">
            <a:extLst>
              <a:ext uri="{FF2B5EF4-FFF2-40B4-BE49-F238E27FC236}">
                <a16:creationId xmlns:a16="http://schemas.microsoft.com/office/drawing/2014/main" id="{F317E075-F915-9C4A-973A-6E219A2A3C6C}"/>
              </a:ext>
            </a:extLst>
          </p:cNvPr>
          <p:cNvPicPr>
            <a:picLocks noChangeAspect="1"/>
          </p:cNvPicPr>
          <p:nvPr/>
        </p:nvPicPr>
        <p:blipFill>
          <a:blip r:embed="rId15"/>
          <a:stretch>
            <a:fillRect/>
          </a:stretch>
        </p:blipFill>
        <p:spPr>
          <a:xfrm>
            <a:off x="7323892" y="2362422"/>
            <a:ext cx="793526" cy="654659"/>
          </a:xfrm>
          <a:prstGeom prst="rect">
            <a:avLst/>
          </a:prstGeom>
        </p:spPr>
      </p:pic>
    </p:spTree>
    <p:extLst>
      <p:ext uri="{BB962C8B-B14F-4D97-AF65-F5344CB8AC3E}">
        <p14:creationId xmlns:p14="http://schemas.microsoft.com/office/powerpoint/2010/main" val="173316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1020259-AF5A-4D61-BC6A-A85A4B974BD4}" type="slidenum">
              <a:rPr lang="en-PH" smtClean="0"/>
              <a:t>11</a:t>
            </a:fld>
            <a:endParaRPr lang="en-PH"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7" name="Title 2">
            <a:extLst>
              <a:ext uri="{FF2B5EF4-FFF2-40B4-BE49-F238E27FC236}">
                <a16:creationId xmlns:a16="http://schemas.microsoft.com/office/drawing/2014/main" id="{3BC98CCB-737D-334C-8234-713F645006C9}"/>
              </a:ext>
            </a:extLst>
          </p:cNvPr>
          <p:cNvSpPr txBox="1">
            <a:spLocks/>
          </p:cNvSpPr>
          <p:nvPr/>
        </p:nvSpPr>
        <p:spPr>
          <a:xfrm>
            <a:off x="339051" y="504552"/>
            <a:ext cx="3448717"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r"/>
            <a:endParaRPr lang="en-US" sz="3000" b="1" dirty="0">
              <a:cs typeface="Arial" pitchFamily="34" charset="0"/>
            </a:endParaRPr>
          </a:p>
        </p:txBody>
      </p:sp>
      <p:sp>
        <p:nvSpPr>
          <p:cNvPr id="8" name="TextBox 7"/>
          <p:cNvSpPr txBox="1"/>
          <p:nvPr/>
        </p:nvSpPr>
        <p:spPr>
          <a:xfrm>
            <a:off x="227204" y="1147679"/>
            <a:ext cx="4776844" cy="1600438"/>
          </a:xfrm>
          <a:prstGeom prst="rect">
            <a:avLst/>
          </a:prstGeom>
          <a:noFill/>
        </p:spPr>
        <p:txBody>
          <a:bodyPr wrap="square" rtlCol="0">
            <a:spAutoFit/>
          </a:bodyPr>
          <a:lstStyle/>
          <a:p>
            <a:pPr algn="just"/>
            <a:r>
              <a:rPr lang="en-PH" sz="1400" b="1" dirty="0"/>
              <a:t>Corporation Brief</a:t>
            </a:r>
          </a:p>
          <a:p>
            <a:pPr algn="just"/>
            <a:endParaRPr lang="en-PH" sz="1200" b="1" dirty="0"/>
          </a:p>
          <a:p>
            <a:r>
              <a:rPr lang="en-PH" sz="1200" dirty="0" err="1"/>
              <a:t>Shihlin</a:t>
            </a:r>
            <a:r>
              <a:rPr lang="en-PH" sz="1200" dirty="0"/>
              <a:t> Motors specializes in R&amp;D and manufacturing of power-related products. With more than 60 years of deep foundations and superior technology, </a:t>
            </a:r>
            <a:r>
              <a:rPr lang="en-PH" sz="1200" dirty="0" err="1"/>
              <a:t>Shihlin</a:t>
            </a:r>
            <a:r>
              <a:rPr lang="en-PH" sz="1200" dirty="0"/>
              <a:t> Electric Co., Ltd., through its strategic alliance with major international companies, has completed its core competitiveness and has strong competitiveness in the international market.</a:t>
            </a:r>
          </a:p>
        </p:txBody>
      </p:sp>
      <p:sp>
        <p:nvSpPr>
          <p:cNvPr id="9" name="TextBox 8"/>
          <p:cNvSpPr txBox="1"/>
          <p:nvPr/>
        </p:nvSpPr>
        <p:spPr>
          <a:xfrm>
            <a:off x="305060" y="2868732"/>
            <a:ext cx="3672408" cy="1231106"/>
          </a:xfrm>
          <a:prstGeom prst="rect">
            <a:avLst/>
          </a:prstGeom>
          <a:noFill/>
        </p:spPr>
        <p:txBody>
          <a:bodyPr wrap="square" rtlCol="0">
            <a:spAutoFit/>
          </a:bodyPr>
          <a:lstStyle/>
          <a:p>
            <a:r>
              <a:rPr lang="en-PH" sz="1400" b="1" dirty="0"/>
              <a:t>Product Line</a:t>
            </a:r>
            <a:endParaRPr lang="en-PH" sz="1200" dirty="0"/>
          </a:p>
          <a:p>
            <a:pPr marL="285750" indent="-285750">
              <a:buFont typeface="Arial" panose="020B0604020202020204" pitchFamily="34" charset="0"/>
              <a:buChar char="•"/>
            </a:pPr>
            <a:r>
              <a:rPr lang="en-US" sz="1200" dirty="0"/>
              <a:t>Low Pressure Switch</a:t>
            </a:r>
          </a:p>
          <a:p>
            <a:pPr marL="285750" indent="-285750">
              <a:buFont typeface="Arial" panose="020B0604020202020204" pitchFamily="34" charset="0"/>
              <a:buChar char="•"/>
            </a:pPr>
            <a:r>
              <a:rPr lang="en-US" sz="1200" dirty="0"/>
              <a:t>Heavy-duty Products</a:t>
            </a:r>
          </a:p>
          <a:p>
            <a:pPr marL="285750" indent="-285750">
              <a:buFont typeface="Arial" panose="020B0604020202020204" pitchFamily="34" charset="0"/>
              <a:buChar char="•"/>
            </a:pPr>
            <a:r>
              <a:rPr lang="en-US" sz="1200" dirty="0"/>
              <a:t>Industrial Control Products</a:t>
            </a:r>
          </a:p>
          <a:p>
            <a:pPr marL="285750" indent="-285750">
              <a:buFont typeface="Arial" panose="020B0604020202020204" pitchFamily="34" charset="0"/>
              <a:buChar char="•"/>
            </a:pPr>
            <a:r>
              <a:rPr lang="en-US" sz="1200" dirty="0"/>
              <a:t>Automation Engineering Integration</a:t>
            </a:r>
          </a:p>
          <a:p>
            <a:pPr marL="285750" indent="-285750">
              <a:buFont typeface="Arial" panose="020B0604020202020204" pitchFamily="34" charset="0"/>
              <a:buChar char="•"/>
            </a:pPr>
            <a:endParaRPr lang="en-PH" sz="1200" dirty="0"/>
          </a:p>
        </p:txBody>
      </p:sp>
      <p:sp>
        <p:nvSpPr>
          <p:cNvPr id="13" name="TextBox 12"/>
          <p:cNvSpPr txBox="1"/>
          <p:nvPr/>
        </p:nvSpPr>
        <p:spPr>
          <a:xfrm>
            <a:off x="300584" y="4076052"/>
            <a:ext cx="4742287" cy="1046440"/>
          </a:xfrm>
          <a:prstGeom prst="rect">
            <a:avLst/>
          </a:prstGeom>
          <a:noFill/>
        </p:spPr>
        <p:txBody>
          <a:bodyPr wrap="square" rtlCol="0">
            <a:spAutoFit/>
          </a:bodyPr>
          <a:lstStyle/>
          <a:p>
            <a:pPr algn="just"/>
            <a:r>
              <a:rPr lang="en-PH" sz="1400" b="1" dirty="0"/>
              <a:t>Certificates</a:t>
            </a:r>
            <a:endParaRPr lang="en-PH" sz="1200" b="1" dirty="0"/>
          </a:p>
          <a:p>
            <a:pPr marL="171450" indent="-171450" algn="just">
              <a:buFont typeface="Arial" pitchFamily="34" charset="0"/>
              <a:buChar char="•"/>
            </a:pPr>
            <a:r>
              <a:rPr lang="en-PH" sz="1200" dirty="0"/>
              <a:t>Bureau of Inspection and Quarantine - ISO14001</a:t>
            </a:r>
          </a:p>
          <a:p>
            <a:pPr marL="171450" indent="-171450" algn="just">
              <a:buFont typeface="Arial" pitchFamily="34" charset="0"/>
              <a:buChar char="•"/>
            </a:pPr>
            <a:r>
              <a:rPr lang="en-PH" sz="1200" dirty="0"/>
              <a:t>Ford Q1 Preferred Quality Award</a:t>
            </a:r>
          </a:p>
          <a:p>
            <a:pPr marL="171450" indent="-171450" algn="just">
              <a:buFont typeface="Arial" pitchFamily="34" charset="0"/>
              <a:buChar char="•"/>
            </a:pPr>
            <a:r>
              <a:rPr lang="en-PH" sz="1200" dirty="0"/>
              <a:t>Taiwan Quality Association - Quality Control Group Award</a:t>
            </a:r>
          </a:p>
          <a:p>
            <a:pPr algn="just"/>
            <a:endParaRPr lang="en-PH" sz="1200" dirty="0"/>
          </a:p>
        </p:txBody>
      </p:sp>
      <p:pic>
        <p:nvPicPr>
          <p:cNvPr id="16" name="Picture 1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7600" y="445662"/>
            <a:ext cx="2158026" cy="549827"/>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49071" y="3818776"/>
            <a:ext cx="770400" cy="102720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20272" y="3793348"/>
            <a:ext cx="770400" cy="1092213"/>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56176" y="3818776"/>
            <a:ext cx="770400" cy="102720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4368" y="3818777"/>
            <a:ext cx="770400" cy="1027200"/>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68792" y="995489"/>
            <a:ext cx="3960000" cy="2636861"/>
          </a:xfrm>
          <a:prstGeom prst="rect">
            <a:avLst/>
          </a:prstGeom>
        </p:spPr>
      </p:pic>
    </p:spTree>
    <p:extLst>
      <p:ext uri="{BB962C8B-B14F-4D97-AF65-F5344CB8AC3E}">
        <p14:creationId xmlns:p14="http://schemas.microsoft.com/office/powerpoint/2010/main" val="306655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1E85498-A7FC-4C4C-86EC-9B463CB6CFB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98708" y="771550"/>
            <a:ext cx="2973292" cy="3839927"/>
          </a:xfrm>
        </p:spPr>
      </p:pic>
      <p:sp>
        <p:nvSpPr>
          <p:cNvPr id="4" name="Slide Number Placeholder 3">
            <a:extLst>
              <a:ext uri="{FF2B5EF4-FFF2-40B4-BE49-F238E27FC236}">
                <a16:creationId xmlns:a16="http://schemas.microsoft.com/office/drawing/2014/main" id="{4B176363-40C7-4865-B234-3DC552EF5E73}"/>
              </a:ext>
            </a:extLst>
          </p:cNvPr>
          <p:cNvSpPr>
            <a:spLocks noGrp="1"/>
          </p:cNvSpPr>
          <p:nvPr>
            <p:ph type="sldNum" sz="quarter" idx="12"/>
          </p:nvPr>
        </p:nvSpPr>
        <p:spPr/>
        <p:txBody>
          <a:bodyPr/>
          <a:lstStyle/>
          <a:p>
            <a:fld id="{E1020259-AF5A-4D61-BC6A-A85A4B974BD4}" type="slidenum">
              <a:rPr lang="en-PH" smtClean="0"/>
              <a:t>12</a:t>
            </a:fld>
            <a:endParaRPr lang="en-PH"/>
          </a:p>
        </p:txBody>
      </p:sp>
      <p:pic>
        <p:nvPicPr>
          <p:cNvPr id="7" name="Picture 6">
            <a:extLst>
              <a:ext uri="{FF2B5EF4-FFF2-40B4-BE49-F238E27FC236}">
                <a16:creationId xmlns:a16="http://schemas.microsoft.com/office/drawing/2014/main" id="{76A8A9DD-CA72-4124-9A7E-C2B1F8AECE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10" name="Title 2">
            <a:extLst>
              <a:ext uri="{FF2B5EF4-FFF2-40B4-BE49-F238E27FC236}">
                <a16:creationId xmlns:a16="http://schemas.microsoft.com/office/drawing/2014/main" id="{88E65939-C8F2-4A44-A68C-BA5A591A22D2}"/>
              </a:ext>
            </a:extLst>
          </p:cNvPr>
          <p:cNvSpPr txBox="1">
            <a:spLocks/>
          </p:cNvSpPr>
          <p:nvPr/>
        </p:nvSpPr>
        <p:spPr>
          <a:xfrm>
            <a:off x="1501590" y="267494"/>
            <a:ext cx="5851772"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sz="3000" b="1" dirty="0">
                <a:cs typeface="Arial" pitchFamily="34" charset="0"/>
              </a:rPr>
              <a:t>Certificate of Partnership</a:t>
            </a:r>
          </a:p>
        </p:txBody>
      </p:sp>
      <p:pic>
        <p:nvPicPr>
          <p:cNvPr id="14" name="Picture 13">
            <a:extLst>
              <a:ext uri="{FF2B5EF4-FFF2-40B4-BE49-F238E27FC236}">
                <a16:creationId xmlns:a16="http://schemas.microsoft.com/office/drawing/2014/main" id="{35D2ABF6-6864-45A3-A30F-AB8F4FF081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5736" y="4587974"/>
            <a:ext cx="1449905" cy="437147"/>
          </a:xfrm>
          <a:prstGeom prst="rect">
            <a:avLst/>
          </a:prstGeom>
        </p:spPr>
      </p:pic>
      <p:pic>
        <p:nvPicPr>
          <p:cNvPr id="3" name="Picture 2">
            <a:extLst>
              <a:ext uri="{FF2B5EF4-FFF2-40B4-BE49-F238E27FC236}">
                <a16:creationId xmlns:a16="http://schemas.microsoft.com/office/drawing/2014/main" id="{E3AC1863-3BA9-4A6B-BA0B-CAEFA37ED9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8" y="895994"/>
            <a:ext cx="2785336" cy="3600400"/>
          </a:xfrm>
          <a:prstGeom prst="rect">
            <a:avLst/>
          </a:prstGeom>
        </p:spPr>
      </p:pic>
      <p:pic>
        <p:nvPicPr>
          <p:cNvPr id="11" name="Picture 10">
            <a:extLst>
              <a:ext uri="{FF2B5EF4-FFF2-40B4-BE49-F238E27FC236}">
                <a16:creationId xmlns:a16="http://schemas.microsoft.com/office/drawing/2014/main" id="{710515AE-193C-4211-B2DF-9047780B43C3}"/>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80112" y="4611478"/>
            <a:ext cx="1538641" cy="416430"/>
          </a:xfrm>
          <a:prstGeom prst="rect">
            <a:avLst/>
          </a:prstGeom>
        </p:spPr>
      </p:pic>
    </p:spTree>
    <p:extLst>
      <p:ext uri="{BB962C8B-B14F-4D97-AF65-F5344CB8AC3E}">
        <p14:creationId xmlns:p14="http://schemas.microsoft.com/office/powerpoint/2010/main" val="203065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176363-40C7-4865-B234-3DC552EF5E73}"/>
              </a:ext>
            </a:extLst>
          </p:cNvPr>
          <p:cNvSpPr>
            <a:spLocks noGrp="1"/>
          </p:cNvSpPr>
          <p:nvPr>
            <p:ph type="sldNum" sz="quarter" idx="12"/>
          </p:nvPr>
        </p:nvSpPr>
        <p:spPr/>
        <p:txBody>
          <a:bodyPr/>
          <a:lstStyle/>
          <a:p>
            <a:fld id="{E1020259-AF5A-4D61-BC6A-A85A4B974BD4}" type="slidenum">
              <a:rPr lang="en-PH" smtClean="0"/>
              <a:t>13</a:t>
            </a:fld>
            <a:endParaRPr lang="en-PH"/>
          </a:p>
        </p:txBody>
      </p:sp>
      <p:pic>
        <p:nvPicPr>
          <p:cNvPr id="7" name="Picture 6">
            <a:extLst>
              <a:ext uri="{FF2B5EF4-FFF2-40B4-BE49-F238E27FC236}">
                <a16:creationId xmlns:a16="http://schemas.microsoft.com/office/drawing/2014/main" id="{76A8A9DD-CA72-4124-9A7E-C2B1F8AECE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10" name="Title 2">
            <a:extLst>
              <a:ext uri="{FF2B5EF4-FFF2-40B4-BE49-F238E27FC236}">
                <a16:creationId xmlns:a16="http://schemas.microsoft.com/office/drawing/2014/main" id="{88E65939-C8F2-4A44-A68C-BA5A591A22D2}"/>
              </a:ext>
            </a:extLst>
          </p:cNvPr>
          <p:cNvSpPr txBox="1">
            <a:spLocks/>
          </p:cNvSpPr>
          <p:nvPr/>
        </p:nvSpPr>
        <p:spPr>
          <a:xfrm>
            <a:off x="1501590" y="267494"/>
            <a:ext cx="5851772"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sz="3000" b="1" dirty="0">
                <a:cs typeface="Arial" pitchFamily="34" charset="0"/>
              </a:rPr>
              <a:t>Certificate of Partnership</a:t>
            </a:r>
          </a:p>
        </p:txBody>
      </p:sp>
      <p:pic>
        <p:nvPicPr>
          <p:cNvPr id="12" name="Picture 11">
            <a:extLst>
              <a:ext uri="{FF2B5EF4-FFF2-40B4-BE49-F238E27FC236}">
                <a16:creationId xmlns:a16="http://schemas.microsoft.com/office/drawing/2014/main" id="{B6ED9613-2766-4E88-AFB8-F16FEA3964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4733311"/>
            <a:ext cx="1491114" cy="372868"/>
          </a:xfrm>
          <a:prstGeom prst="rect">
            <a:avLst/>
          </a:prstGeom>
        </p:spPr>
      </p:pic>
      <p:pic>
        <p:nvPicPr>
          <p:cNvPr id="8" name="Picture 7">
            <a:extLst>
              <a:ext uri="{FF2B5EF4-FFF2-40B4-BE49-F238E27FC236}">
                <a16:creationId xmlns:a16="http://schemas.microsoft.com/office/drawing/2014/main" id="{B68319F4-A131-4682-98CF-8007383CB554}"/>
              </a:ext>
            </a:extLst>
          </p:cNvPr>
          <p:cNvPicPr>
            <a:picLocks noChangeAspect="1"/>
          </p:cNvPicPr>
          <p:nvPr/>
        </p:nvPicPr>
        <p:blipFill>
          <a:blip r:embed="rId4"/>
          <a:stretch>
            <a:fillRect/>
          </a:stretch>
        </p:blipFill>
        <p:spPr>
          <a:xfrm>
            <a:off x="1845196" y="726797"/>
            <a:ext cx="5453608" cy="3887146"/>
          </a:xfrm>
          <a:prstGeom prst="rect">
            <a:avLst/>
          </a:prstGeom>
        </p:spPr>
      </p:pic>
    </p:spTree>
    <p:extLst>
      <p:ext uri="{BB962C8B-B14F-4D97-AF65-F5344CB8AC3E}">
        <p14:creationId xmlns:p14="http://schemas.microsoft.com/office/powerpoint/2010/main" val="185945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34"/>
          <p:cNvSpPr/>
          <p:nvPr/>
        </p:nvSpPr>
        <p:spPr>
          <a:xfrm>
            <a:off x="7062787" y="989056"/>
            <a:ext cx="537366" cy="4951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7120" tIns="38560" rIns="77120" bIns="38560" rtlCol="0" anchor="ctr"/>
          <a:lstStyle/>
          <a:p>
            <a:pPr algn="ctr"/>
            <a:endParaRPr lang="ko-KR" altLang="en-US"/>
          </a:p>
        </p:txBody>
      </p:sp>
      <p:sp>
        <p:nvSpPr>
          <p:cNvPr id="34" name="Oval 33"/>
          <p:cNvSpPr/>
          <p:nvPr/>
        </p:nvSpPr>
        <p:spPr>
          <a:xfrm>
            <a:off x="3656775" y="1001446"/>
            <a:ext cx="537366" cy="4951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7120" tIns="38560" rIns="77120" bIns="38560" rtlCol="0" anchor="ctr"/>
          <a:lstStyle/>
          <a:p>
            <a:pPr algn="ctr"/>
            <a:endParaRPr lang="ko-KR" altLang="en-US"/>
          </a:p>
        </p:txBody>
      </p:sp>
      <p:sp>
        <p:nvSpPr>
          <p:cNvPr id="10" name="Oval 9"/>
          <p:cNvSpPr/>
          <p:nvPr/>
        </p:nvSpPr>
        <p:spPr>
          <a:xfrm>
            <a:off x="770875" y="1006488"/>
            <a:ext cx="537366" cy="4951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7120" tIns="38560" rIns="77120" bIns="38560" rtlCol="0" anchor="ctr"/>
          <a:lstStyle/>
          <a:p>
            <a:pPr algn="ctr"/>
            <a:endParaRPr lang="ko-KR" altLang="en-US"/>
          </a:p>
        </p:txBody>
      </p:sp>
      <p:sp>
        <p:nvSpPr>
          <p:cNvPr id="11" name="Rounded Rectangle 51">
            <a:extLst>
              <a:ext uri="{FF2B5EF4-FFF2-40B4-BE49-F238E27FC236}">
                <a16:creationId xmlns:a16="http://schemas.microsoft.com/office/drawing/2014/main" id="{433B461D-82D4-4F53-B701-57D22B902226}"/>
              </a:ext>
            </a:extLst>
          </p:cNvPr>
          <p:cNvSpPr/>
          <p:nvPr/>
        </p:nvSpPr>
        <p:spPr>
          <a:xfrm rot="16200000" flipH="1">
            <a:off x="901567" y="1080774"/>
            <a:ext cx="275990" cy="346555"/>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7120" tIns="38560" rIns="77120" bIns="3856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2" name="TextBox 11"/>
          <p:cNvSpPr txBox="1"/>
          <p:nvPr/>
        </p:nvSpPr>
        <p:spPr>
          <a:xfrm>
            <a:off x="1480199" y="1082264"/>
            <a:ext cx="1420810" cy="308706"/>
          </a:xfrm>
          <a:prstGeom prst="rect">
            <a:avLst/>
          </a:prstGeom>
          <a:noFill/>
        </p:spPr>
        <p:txBody>
          <a:bodyPr wrap="square" lIns="77120" tIns="38560" rIns="77120" bIns="38560" rtlCol="0" anchor="ctr">
            <a:spAutoFit/>
          </a:bodyPr>
          <a:lstStyle/>
          <a:p>
            <a:r>
              <a:rPr lang="en-US" altLang="ko-KR" b="1" dirty="0">
                <a:cs typeface="Arial" pitchFamily="34" charset="0"/>
              </a:rPr>
              <a:t>R&amp;D</a:t>
            </a:r>
            <a:endParaRPr lang="ko-KR" altLang="en-US" b="1" dirty="0">
              <a:cs typeface="Arial" pitchFamily="34" charset="0"/>
            </a:endParaRPr>
          </a:p>
        </p:txBody>
      </p:sp>
      <p:sp>
        <p:nvSpPr>
          <p:cNvPr id="15" name="Freeform 32">
            <a:extLst>
              <a:ext uri="{FF2B5EF4-FFF2-40B4-BE49-F238E27FC236}">
                <a16:creationId xmlns:a16="http://schemas.microsoft.com/office/drawing/2014/main" id="{34E36078-C16A-4575-81E0-8E85D03171A2}"/>
              </a:ext>
            </a:extLst>
          </p:cNvPr>
          <p:cNvSpPr/>
          <p:nvPr/>
        </p:nvSpPr>
        <p:spPr>
          <a:xfrm>
            <a:off x="3787768" y="1107707"/>
            <a:ext cx="256596" cy="257825"/>
          </a:xfrm>
          <a:custGeom>
            <a:avLst/>
            <a:gdLst/>
            <a:ahLst/>
            <a:cxnLst/>
            <a:rect l="l" t="t" r="r" b="b"/>
            <a:pathLst>
              <a:path w="3210745" h="294092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7120" tIns="38560" rIns="77120" bIns="38560" numCol="1" spcCol="0" rtlCol="0" fromWordArt="0" anchor="ctr" anchorCtr="0" forceAA="0" compatLnSpc="1">
            <a:prstTxWarp prst="textNoShape">
              <a:avLst/>
            </a:prstTxWarp>
            <a:noAutofit/>
          </a:bodyPr>
          <a:lstStyle/>
          <a:p>
            <a:pPr algn="ctr"/>
            <a:endParaRPr lang="ko-KR" altLang="en-US" dirty="0"/>
          </a:p>
        </p:txBody>
      </p:sp>
      <p:sp>
        <p:nvSpPr>
          <p:cNvPr id="16" name="TextBox 15"/>
          <p:cNvSpPr txBox="1"/>
          <p:nvPr/>
        </p:nvSpPr>
        <p:spPr>
          <a:xfrm>
            <a:off x="4194140" y="1147679"/>
            <a:ext cx="1529987" cy="308706"/>
          </a:xfrm>
          <a:prstGeom prst="rect">
            <a:avLst/>
          </a:prstGeom>
          <a:noFill/>
        </p:spPr>
        <p:txBody>
          <a:bodyPr wrap="square" lIns="77120" tIns="38560" rIns="77120" bIns="38560" rtlCol="0" anchor="ctr">
            <a:spAutoFit/>
          </a:bodyPr>
          <a:lstStyle/>
          <a:p>
            <a:r>
              <a:rPr lang="en-US" altLang="ko-KR" b="1" dirty="0">
                <a:cs typeface="Arial" pitchFamily="34" charset="0"/>
              </a:rPr>
              <a:t>Manufacturing</a:t>
            </a:r>
            <a:endParaRPr lang="ko-KR" altLang="en-US" b="1" dirty="0">
              <a:cs typeface="Arial" pitchFamily="34" charset="0"/>
            </a:endParaRPr>
          </a:p>
        </p:txBody>
      </p:sp>
      <p:sp>
        <p:nvSpPr>
          <p:cNvPr id="20" name="TextBox 19"/>
          <p:cNvSpPr txBox="1"/>
          <p:nvPr/>
        </p:nvSpPr>
        <p:spPr>
          <a:xfrm>
            <a:off x="7626857" y="1147679"/>
            <a:ext cx="860279" cy="308706"/>
          </a:xfrm>
          <a:prstGeom prst="rect">
            <a:avLst/>
          </a:prstGeom>
          <a:noFill/>
        </p:spPr>
        <p:txBody>
          <a:bodyPr wrap="square" lIns="77120" tIns="38560" rIns="77120" bIns="38560" rtlCol="0" anchor="ctr">
            <a:spAutoFit/>
          </a:bodyPr>
          <a:lstStyle/>
          <a:p>
            <a:r>
              <a:rPr lang="en-US" altLang="ko-KR" b="1" dirty="0">
                <a:cs typeface="Arial" pitchFamily="34" charset="0"/>
              </a:rPr>
              <a:t>Service</a:t>
            </a:r>
            <a:endParaRPr lang="ko-KR" altLang="en-US" b="1" dirty="0">
              <a:cs typeface="Arial" pitchFamily="34" charset="0"/>
            </a:endParaRPr>
          </a:p>
        </p:txBody>
      </p:sp>
      <p:pic>
        <p:nvPicPr>
          <p:cNvPr id="24" name="Picture 23"/>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
        <p:nvSpPr>
          <p:cNvPr id="31" name="Isosceles Triangle 57">
            <a:extLst>
              <a:ext uri="{FF2B5EF4-FFF2-40B4-BE49-F238E27FC236}">
                <a16:creationId xmlns:a16="http://schemas.microsoft.com/office/drawing/2014/main" id="{E3CA16D4-A969-4F10-838D-99D228C8BF53}"/>
              </a:ext>
            </a:extLst>
          </p:cNvPr>
          <p:cNvSpPr/>
          <p:nvPr/>
        </p:nvSpPr>
        <p:spPr>
          <a:xfrm>
            <a:off x="7236300" y="987572"/>
            <a:ext cx="213843" cy="430632"/>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8006" y="1669922"/>
            <a:ext cx="2682150" cy="1933998"/>
          </a:xfrm>
          <a:prstGeom prst="rect">
            <a:avLst/>
          </a:prstGeom>
        </p:spPr>
      </p:pic>
      <p:sp>
        <p:nvSpPr>
          <p:cNvPr id="2" name="Slide Number Placeholder 1">
            <a:extLst>
              <a:ext uri="{FF2B5EF4-FFF2-40B4-BE49-F238E27FC236}">
                <a16:creationId xmlns:a16="http://schemas.microsoft.com/office/drawing/2014/main" id="{6562D029-AFD4-A340-A9E5-63B21264C2C1}"/>
              </a:ext>
            </a:extLst>
          </p:cNvPr>
          <p:cNvSpPr>
            <a:spLocks noGrp="1"/>
          </p:cNvSpPr>
          <p:nvPr>
            <p:ph type="sldNum" sz="quarter" idx="12"/>
          </p:nvPr>
        </p:nvSpPr>
        <p:spPr/>
        <p:txBody>
          <a:bodyPr/>
          <a:lstStyle/>
          <a:p>
            <a:fld id="{E1020259-AF5A-4D61-BC6A-A85A4B974BD4}" type="slidenum">
              <a:rPr lang="en-PH" smtClean="0"/>
              <a:t>14</a:t>
            </a:fld>
            <a:endParaRPr lang="en-PH"/>
          </a:p>
        </p:txBody>
      </p:sp>
      <p:sp>
        <p:nvSpPr>
          <p:cNvPr id="22" name="Title 2">
            <a:extLst>
              <a:ext uri="{FF2B5EF4-FFF2-40B4-BE49-F238E27FC236}">
                <a16:creationId xmlns:a16="http://schemas.microsoft.com/office/drawing/2014/main" id="{3BC98CCB-737D-334C-8234-713F645006C9}"/>
              </a:ext>
            </a:extLst>
          </p:cNvPr>
          <p:cNvSpPr txBox="1">
            <a:spLocks/>
          </p:cNvSpPr>
          <p:nvPr/>
        </p:nvSpPr>
        <p:spPr>
          <a:xfrm>
            <a:off x="339051" y="504552"/>
            <a:ext cx="3224839"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Our Team</a:t>
            </a:r>
          </a:p>
        </p:txBody>
      </p:sp>
      <p:pic>
        <p:nvPicPr>
          <p:cNvPr id="7" name="Picture 6">
            <a:extLst>
              <a:ext uri="{FF2B5EF4-FFF2-40B4-BE49-F238E27FC236}">
                <a16:creationId xmlns:a16="http://schemas.microsoft.com/office/drawing/2014/main" id="{2D7C6400-70B5-E747-B8B7-BB40BBFC9B99}"/>
              </a:ext>
            </a:extLst>
          </p:cNvPr>
          <p:cNvPicPr>
            <a:picLocks noChangeAspect="1"/>
          </p:cNvPicPr>
          <p:nvPr/>
        </p:nvPicPr>
        <p:blipFill rotWithShape="1">
          <a:blip r:embed="rId4">
            <a:extLst>
              <a:ext uri="{28A0092B-C50C-407E-A947-70E740481C1C}">
                <a14:useLocalDpi xmlns:a14="http://schemas.microsoft.com/office/drawing/2010/main" val="0"/>
              </a:ext>
            </a:extLst>
          </a:blip>
          <a:srcRect l="18135" t="-907" r="18135" b="907"/>
          <a:stretch/>
        </p:blipFill>
        <p:spPr>
          <a:xfrm>
            <a:off x="6258372" y="1667909"/>
            <a:ext cx="2683561" cy="1936085"/>
          </a:xfrm>
          <a:prstGeom prst="rect">
            <a:avLst/>
          </a:prstGeom>
        </p:spPr>
      </p:pic>
      <p:pic>
        <p:nvPicPr>
          <p:cNvPr id="28" name="Picture 27">
            <a:extLst>
              <a:ext uri="{FF2B5EF4-FFF2-40B4-BE49-F238E27FC236}">
                <a16:creationId xmlns:a16="http://schemas.microsoft.com/office/drawing/2014/main" id="{D86CB283-ECA3-B643-9907-F95E4C6AE88A}"/>
              </a:ext>
            </a:extLst>
          </p:cNvPr>
          <p:cNvPicPr>
            <a:picLocks noChangeAspect="1"/>
          </p:cNvPicPr>
          <p:nvPr/>
        </p:nvPicPr>
        <p:blipFill rotWithShape="1">
          <a:blip r:embed="rId5"/>
          <a:srcRect t="3284"/>
          <a:stretch/>
        </p:blipFill>
        <p:spPr>
          <a:xfrm>
            <a:off x="232258" y="1657948"/>
            <a:ext cx="2683561" cy="1946582"/>
          </a:xfrm>
          <a:prstGeom prst="rect">
            <a:avLst/>
          </a:prstGeom>
        </p:spPr>
      </p:pic>
      <p:sp>
        <p:nvSpPr>
          <p:cNvPr id="9" name="TextBox 8">
            <a:extLst>
              <a:ext uri="{FF2B5EF4-FFF2-40B4-BE49-F238E27FC236}">
                <a16:creationId xmlns:a16="http://schemas.microsoft.com/office/drawing/2014/main" id="{6895BEE3-2010-C846-A2FE-8CB9E7D2DDE1}"/>
              </a:ext>
            </a:extLst>
          </p:cNvPr>
          <p:cNvSpPr txBox="1"/>
          <p:nvPr/>
        </p:nvSpPr>
        <p:spPr>
          <a:xfrm>
            <a:off x="246513" y="3694773"/>
            <a:ext cx="2683561" cy="1277273"/>
          </a:xfrm>
          <a:prstGeom prst="rect">
            <a:avLst/>
          </a:prstGeom>
          <a:noFill/>
        </p:spPr>
        <p:txBody>
          <a:bodyPr wrap="square" rtlCol="0">
            <a:spAutoFit/>
          </a:bodyPr>
          <a:lstStyle/>
          <a:p>
            <a:pPr marL="285750" indent="-285750">
              <a:buFont typeface="Arial" panose="020B0604020202020204" pitchFamily="34" charset="0"/>
              <a:buChar char="•"/>
            </a:pPr>
            <a:r>
              <a:rPr lang="en-US" sz="1100" dirty="0"/>
              <a:t>Designs turnkey solutions</a:t>
            </a:r>
          </a:p>
          <a:p>
            <a:pPr marL="285750" indent="-285750">
              <a:buFont typeface="Arial" panose="020B0604020202020204" pitchFamily="34" charset="0"/>
              <a:buChar char="•"/>
            </a:pPr>
            <a:r>
              <a:rPr lang="en-US" sz="1100" dirty="0"/>
              <a:t>Complies with customer requirements</a:t>
            </a:r>
          </a:p>
          <a:p>
            <a:pPr marL="285750" indent="-285750">
              <a:buFont typeface="Arial" panose="020B0604020202020204" pitchFamily="34" charset="0"/>
              <a:buChar char="•"/>
            </a:pPr>
            <a:r>
              <a:rPr lang="en-US" sz="1100" dirty="0"/>
              <a:t>Recommends cost-effective solutions</a:t>
            </a:r>
          </a:p>
          <a:p>
            <a:pPr marL="285750" indent="-285750">
              <a:buFont typeface="Arial" panose="020B0604020202020204" pitchFamily="34" charset="0"/>
              <a:buChar char="•"/>
            </a:pPr>
            <a:r>
              <a:rPr lang="en-US" sz="1100" dirty="0"/>
              <a:t>Invests in new product development and testing</a:t>
            </a:r>
          </a:p>
        </p:txBody>
      </p:sp>
      <p:sp>
        <p:nvSpPr>
          <p:cNvPr id="32" name="TextBox 31">
            <a:extLst>
              <a:ext uri="{FF2B5EF4-FFF2-40B4-BE49-F238E27FC236}">
                <a16:creationId xmlns:a16="http://schemas.microsoft.com/office/drawing/2014/main" id="{DC4D9A3B-532F-2F4A-9FCA-A15799FCF669}"/>
              </a:ext>
            </a:extLst>
          </p:cNvPr>
          <p:cNvSpPr txBox="1"/>
          <p:nvPr/>
        </p:nvSpPr>
        <p:spPr>
          <a:xfrm>
            <a:off x="3258006" y="3694773"/>
            <a:ext cx="2683561" cy="1107996"/>
          </a:xfrm>
          <a:prstGeom prst="rect">
            <a:avLst/>
          </a:prstGeom>
          <a:noFill/>
        </p:spPr>
        <p:txBody>
          <a:bodyPr wrap="square" rtlCol="0">
            <a:spAutoFit/>
          </a:bodyPr>
          <a:lstStyle/>
          <a:p>
            <a:pPr marL="285750" indent="-285750">
              <a:buFont typeface="Arial" panose="020B0604020202020204" pitchFamily="34" charset="0"/>
              <a:buChar char="•"/>
            </a:pPr>
            <a:r>
              <a:rPr lang="en-US" sz="1100" dirty="0"/>
              <a:t>Practices lean manufacturing methodologies to achieve quality and cost-efficiency</a:t>
            </a:r>
          </a:p>
          <a:p>
            <a:pPr marL="285750" indent="-285750">
              <a:buFont typeface="Arial" panose="020B0604020202020204" pitchFamily="34" charset="0"/>
              <a:buChar char="•"/>
            </a:pPr>
            <a:r>
              <a:rPr lang="en-US" sz="1100" dirty="0"/>
              <a:t>Emphasizes on fine workmanship</a:t>
            </a:r>
          </a:p>
          <a:p>
            <a:pPr marL="285750" indent="-285750">
              <a:buFont typeface="Arial" panose="020B0604020202020204" pitchFamily="34" charset="0"/>
              <a:buChar char="•"/>
            </a:pPr>
            <a:r>
              <a:rPr lang="en-US" sz="1100" dirty="0"/>
              <a:t>Ensures timeliness of deliveries and/or installations</a:t>
            </a:r>
          </a:p>
        </p:txBody>
      </p:sp>
      <p:sp>
        <p:nvSpPr>
          <p:cNvPr id="33" name="TextBox 32">
            <a:extLst>
              <a:ext uri="{FF2B5EF4-FFF2-40B4-BE49-F238E27FC236}">
                <a16:creationId xmlns:a16="http://schemas.microsoft.com/office/drawing/2014/main" id="{0AAA5FEC-81FD-764F-855C-206EC4EB192B}"/>
              </a:ext>
            </a:extLst>
          </p:cNvPr>
          <p:cNvSpPr txBox="1"/>
          <p:nvPr/>
        </p:nvSpPr>
        <p:spPr>
          <a:xfrm>
            <a:off x="6225147" y="3694772"/>
            <a:ext cx="2683561" cy="1107996"/>
          </a:xfrm>
          <a:prstGeom prst="rect">
            <a:avLst/>
          </a:prstGeom>
          <a:noFill/>
        </p:spPr>
        <p:txBody>
          <a:bodyPr wrap="square" rtlCol="0">
            <a:spAutoFit/>
          </a:bodyPr>
          <a:lstStyle/>
          <a:p>
            <a:pPr marL="285750" indent="-285750">
              <a:buFont typeface="Arial" panose="020B0604020202020204" pitchFamily="34" charset="0"/>
              <a:buChar char="•"/>
            </a:pPr>
            <a:r>
              <a:rPr lang="en-US" sz="1100" dirty="0"/>
              <a:t>Provides quick response to any commissioning or operational issues which might occur</a:t>
            </a:r>
          </a:p>
          <a:p>
            <a:pPr marL="285750" indent="-285750">
              <a:buFont typeface="Arial" panose="020B0604020202020204" pitchFamily="34" charset="0"/>
              <a:buChar char="•"/>
            </a:pPr>
            <a:r>
              <a:rPr lang="en-US" sz="1100" dirty="0"/>
              <a:t>Receives regular training from our partners on the entire product line offering</a:t>
            </a:r>
          </a:p>
        </p:txBody>
      </p:sp>
    </p:spTree>
    <p:extLst>
      <p:ext uri="{BB962C8B-B14F-4D97-AF65-F5344CB8AC3E}">
        <p14:creationId xmlns:p14="http://schemas.microsoft.com/office/powerpoint/2010/main" val="96783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99602" y="1923683"/>
            <a:ext cx="7772401" cy="1102519"/>
          </a:xfrm>
        </p:spPr>
        <p:txBody>
          <a:bodyPr>
            <a:normAutofit/>
          </a:bodyPr>
          <a:lstStyle/>
          <a:p>
            <a:r>
              <a:rPr lang="en-PH" sz="4800" b="1" dirty="0">
                <a:solidFill>
                  <a:srgbClr val="0070C0"/>
                </a:solidFill>
                <a:latin typeface="+mn-lt"/>
              </a:rPr>
              <a:t>Recent </a:t>
            </a:r>
            <a:r>
              <a:rPr lang="en-PH" sz="4800" b="1" dirty="0">
                <a:solidFill>
                  <a:schemeClr val="tx1">
                    <a:lumMod val="50000"/>
                    <a:lumOff val="50000"/>
                  </a:schemeClr>
                </a:solidFill>
                <a:latin typeface="+mn-lt"/>
              </a:rPr>
              <a:t>Projects</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79"/>
            <a:ext cx="1907704" cy="679747"/>
          </a:xfrm>
          <a:prstGeom prst="rect">
            <a:avLst/>
          </a:prstGeom>
        </p:spPr>
      </p:pic>
    </p:spTree>
    <p:extLst>
      <p:ext uri="{BB962C8B-B14F-4D97-AF65-F5344CB8AC3E}">
        <p14:creationId xmlns:p14="http://schemas.microsoft.com/office/powerpoint/2010/main" val="189956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b="1" dirty="0">
                <a:solidFill>
                  <a:schemeClr val="bg1"/>
                </a:solidFill>
                <a:latin typeface="+mj-lt"/>
                <a:cs typeface="Arial" pitchFamily="34" charset="0"/>
              </a:rPr>
              <a:t>URC</a:t>
            </a:r>
            <a:endParaRPr lang="en-US" altLang="ko-KR" b="1" dirty="0">
              <a:solidFill>
                <a:schemeClr val="bg1"/>
              </a:solidFill>
              <a:latin typeface="+mj-lt"/>
              <a:cs typeface="Arial" pitchFamily="34" charset="0"/>
            </a:endParaRP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384557"/>
            <a:ext cx="3110974" cy="1020729"/>
          </a:xfrm>
          <a:prstGeom prst="rect">
            <a:avLst/>
          </a:prstGeom>
          <a:noFill/>
        </p:spPr>
        <p:txBody>
          <a:bodyPr wrap="square" rtlCol="0" anchor="ctr">
            <a:spAutoFit/>
          </a:bodyPr>
          <a:lstStyle/>
          <a:p>
            <a:pPr>
              <a:lnSpc>
                <a:spcPct val="150000"/>
              </a:lnSpc>
              <a:spcBef>
                <a:spcPts val="0"/>
              </a:spcBef>
              <a:defRPr/>
            </a:pPr>
            <a:r>
              <a:rPr lang="en-US" sz="1400" b="1" dirty="0"/>
              <a:t>INDUSTRY: INDUSTRIAL</a:t>
            </a:r>
          </a:p>
          <a:p>
            <a:pPr>
              <a:lnSpc>
                <a:spcPct val="150000"/>
              </a:lnSpc>
              <a:spcBef>
                <a:spcPts val="0"/>
              </a:spcBef>
              <a:defRPr/>
            </a:pPr>
            <a:r>
              <a:rPr lang="en-US" sz="1400" b="1" dirty="0"/>
              <a:t>SCOPE: </a:t>
            </a:r>
            <a:r>
              <a:rPr lang="en-PH" sz="1400" dirty="0"/>
              <a:t>Supply of 36kV MVSG </a:t>
            </a:r>
          </a:p>
          <a:p>
            <a:pPr>
              <a:lnSpc>
                <a:spcPct val="150000"/>
              </a:lnSpc>
            </a:pPr>
            <a:r>
              <a:rPr lang="en-US" sz="1400" b="1" dirty="0"/>
              <a:t>LOCATION: </a:t>
            </a:r>
            <a:r>
              <a:rPr lang="en-PH" sz="1400" b="1" dirty="0"/>
              <a:t> </a:t>
            </a:r>
            <a:r>
              <a:rPr lang="en-PH" sz="1400" dirty="0"/>
              <a:t>Pasig City</a:t>
            </a:r>
          </a:p>
        </p:txBody>
      </p:sp>
      <p:pic>
        <p:nvPicPr>
          <p:cNvPr id="17" name="Content Placeholder 6">
            <a:extLst>
              <a:ext uri="{FF2B5EF4-FFF2-40B4-BE49-F238E27FC236}">
                <a16:creationId xmlns:a16="http://schemas.microsoft.com/office/drawing/2014/main" id="{47E25B3A-4E0A-43AE-9B88-FCE38FC2DF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7081" y="2347787"/>
            <a:ext cx="3236925" cy="2004648"/>
          </a:xfrm>
          <a:prstGeom prst="rect">
            <a:avLst/>
          </a:prstGeom>
          <a:solidFill>
            <a:schemeClr val="bg1">
              <a:lumMod val="95000"/>
            </a:schemeClr>
          </a:solidFill>
        </p:spPr>
      </p:pic>
      <p:pic>
        <p:nvPicPr>
          <p:cNvPr id="21" name="Picture 20">
            <a:extLst>
              <a:ext uri="{FF2B5EF4-FFF2-40B4-BE49-F238E27FC236}">
                <a16:creationId xmlns:a16="http://schemas.microsoft.com/office/drawing/2014/main" id="{F61D8648-702B-4C4E-BC46-4689EDA8F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1800" y="1731651"/>
            <a:ext cx="2160240" cy="3236924"/>
          </a:xfrm>
          <a:prstGeom prst="rect">
            <a:avLst/>
          </a:prstGeom>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8297" y="736018"/>
            <a:ext cx="2167035" cy="90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6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a:solidFill>
                  <a:schemeClr val="bg1"/>
                </a:solidFill>
                <a:latin typeface="+mj-lt"/>
                <a:cs typeface="Arial" pitchFamily="34" charset="0"/>
              </a:rPr>
              <a:t>Okada Casino</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222978"/>
            <a:ext cx="3110974" cy="1343894"/>
          </a:xfrm>
          <a:prstGeom prst="rect">
            <a:avLst/>
          </a:prstGeom>
          <a:noFill/>
        </p:spPr>
        <p:txBody>
          <a:bodyPr wrap="square" rtlCol="0" anchor="ctr">
            <a:spAutoFit/>
          </a:bodyPr>
          <a:lstStyle/>
          <a:p>
            <a:pPr>
              <a:lnSpc>
                <a:spcPct val="150000"/>
              </a:lnSpc>
              <a:spcBef>
                <a:spcPts val="0"/>
              </a:spcBef>
              <a:defRPr/>
            </a:pPr>
            <a:r>
              <a:rPr lang="en-US" sz="1400" b="1" dirty="0"/>
              <a:t>INDUSTRY: CASINO</a:t>
            </a:r>
          </a:p>
          <a:p>
            <a:pPr>
              <a:lnSpc>
                <a:spcPct val="150000"/>
              </a:lnSpc>
              <a:spcBef>
                <a:spcPts val="0"/>
              </a:spcBef>
              <a:defRPr/>
            </a:pPr>
            <a:r>
              <a:rPr lang="en-US" sz="1400" b="1" dirty="0"/>
              <a:t>SCOPE: </a:t>
            </a:r>
            <a:r>
              <a:rPr lang="en-PH" sz="1400" dirty="0"/>
              <a:t>Supply of 1,900 BMS Panels</a:t>
            </a:r>
          </a:p>
          <a:p>
            <a:pPr>
              <a:lnSpc>
                <a:spcPct val="150000"/>
              </a:lnSpc>
              <a:spcBef>
                <a:spcPts val="0"/>
              </a:spcBef>
              <a:defRPr/>
            </a:pPr>
            <a:r>
              <a:rPr lang="en-US" sz="1400" b="1" dirty="0"/>
              <a:t>LOCATION: </a:t>
            </a:r>
            <a:r>
              <a:rPr lang="en-PH" sz="1400" b="1" dirty="0"/>
              <a:t> </a:t>
            </a:r>
            <a:r>
              <a:rPr lang="en-PH" sz="1400" dirty="0"/>
              <a:t>Pasay City</a:t>
            </a:r>
          </a:p>
        </p:txBody>
      </p:sp>
      <p:sp>
        <p:nvSpPr>
          <p:cNvPr id="3" name="Picture Placeholder 2"/>
          <p:cNvSpPr>
            <a:spLocks noGrp="1"/>
          </p:cNvSpPr>
          <p:nvPr>
            <p:ph type="pic" idx="12"/>
          </p:nvPr>
        </p:nvSpPr>
        <p:spPr>
          <a:xfrm>
            <a:off x="5219624" y="760194"/>
            <a:ext cx="3384000" cy="972000"/>
          </a:xfrm>
          <a:noFill/>
        </p:spPr>
      </p:sp>
      <p:pic>
        <p:nvPicPr>
          <p:cNvPr id="16" name="Picture 2" descr="Okada Manila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8" y="353124"/>
            <a:ext cx="1642533" cy="12647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3205FE13-1F2D-4D47-8E33-703A299685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844" y="1952534"/>
            <a:ext cx="2306554" cy="2520895"/>
          </a:xfrm>
          <a:prstGeom prst="rect">
            <a:avLst/>
          </a:prstGeom>
        </p:spPr>
      </p:pic>
      <p:pic>
        <p:nvPicPr>
          <p:cNvPr id="21" name="Picture 20">
            <a:extLst>
              <a:ext uri="{FF2B5EF4-FFF2-40B4-BE49-F238E27FC236}">
                <a16:creationId xmlns:a16="http://schemas.microsoft.com/office/drawing/2014/main" id="{0A109B45-0680-4E44-B75C-212EE122F8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1871" y="1952532"/>
            <a:ext cx="2121567" cy="2529478"/>
          </a:xfrm>
          <a:prstGeom prst="rect">
            <a:avLst/>
          </a:prstGeom>
        </p:spPr>
      </p:pic>
    </p:spTree>
    <p:extLst>
      <p:ext uri="{BB962C8B-B14F-4D97-AF65-F5344CB8AC3E}">
        <p14:creationId xmlns:p14="http://schemas.microsoft.com/office/powerpoint/2010/main" val="132926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b="1" dirty="0" err="1">
                <a:solidFill>
                  <a:schemeClr val="bg1"/>
                </a:solidFill>
                <a:latin typeface="+mj-lt"/>
                <a:cs typeface="Arial" pitchFamily="34" charset="0"/>
              </a:rPr>
              <a:t>Evia</a:t>
            </a:r>
            <a:r>
              <a:rPr lang="en-US" b="1" dirty="0">
                <a:solidFill>
                  <a:schemeClr val="bg1"/>
                </a:solidFill>
                <a:latin typeface="+mj-lt"/>
                <a:cs typeface="Arial" pitchFamily="34" charset="0"/>
              </a:rPr>
              <a:t> Mall</a:t>
            </a:r>
            <a:endParaRPr lang="en-US" altLang="ko-KR" b="1" dirty="0">
              <a:solidFill>
                <a:schemeClr val="bg1"/>
              </a:solidFill>
              <a:latin typeface="+mj-lt"/>
              <a:cs typeface="Arial" pitchFamily="34" charset="0"/>
            </a:endParaRPr>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222980"/>
            <a:ext cx="3110974" cy="1343894"/>
          </a:xfrm>
          <a:prstGeom prst="rect">
            <a:avLst/>
          </a:prstGeom>
          <a:noFill/>
        </p:spPr>
        <p:txBody>
          <a:bodyPr wrap="square" rtlCol="0" anchor="ctr">
            <a:spAutoFit/>
          </a:bodyPr>
          <a:lstStyle/>
          <a:p>
            <a:pPr>
              <a:lnSpc>
                <a:spcPct val="150000"/>
              </a:lnSpc>
              <a:spcBef>
                <a:spcPts val="0"/>
              </a:spcBef>
              <a:defRPr/>
            </a:pPr>
            <a:r>
              <a:rPr lang="en-US" sz="1400" b="1" dirty="0"/>
              <a:t>INDUSTRY: RETAIL</a:t>
            </a:r>
          </a:p>
          <a:p>
            <a:pPr>
              <a:lnSpc>
                <a:spcPct val="150000"/>
              </a:lnSpc>
              <a:spcBef>
                <a:spcPts val="0"/>
              </a:spcBef>
              <a:defRPr/>
            </a:pPr>
            <a:r>
              <a:rPr lang="en-US" sz="1400" b="1" dirty="0"/>
              <a:t>SCOPE: </a:t>
            </a:r>
            <a:r>
              <a:rPr lang="en-PH" sz="1400" dirty="0"/>
              <a:t>Supply of LVSG Synchronizing Panels</a:t>
            </a:r>
          </a:p>
          <a:p>
            <a:pPr>
              <a:lnSpc>
                <a:spcPct val="150000"/>
              </a:lnSpc>
              <a:spcBef>
                <a:spcPts val="0"/>
              </a:spcBef>
              <a:defRPr/>
            </a:pPr>
            <a:r>
              <a:rPr lang="en-US" sz="1400" b="1" dirty="0"/>
              <a:t>LOCATION: </a:t>
            </a:r>
            <a:r>
              <a:rPr lang="en-PH" sz="1400" b="1" dirty="0"/>
              <a:t> </a:t>
            </a:r>
            <a:r>
              <a:rPr lang="en-PH" sz="1400" dirty="0" err="1"/>
              <a:t>Alabang</a:t>
            </a:r>
            <a:endParaRPr lang="en-PH" sz="1400" dirty="0"/>
          </a:p>
        </p:txBody>
      </p:sp>
      <p:pic>
        <p:nvPicPr>
          <p:cNvPr id="22" name="Picture 21">
            <a:extLst>
              <a:ext uri="{FF2B5EF4-FFF2-40B4-BE49-F238E27FC236}">
                <a16:creationId xmlns:a16="http://schemas.microsoft.com/office/drawing/2014/main" id="{0365D4A5-3425-48EC-899F-789211D80D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726469"/>
            <a:ext cx="4536504" cy="3237491"/>
          </a:xfrm>
          <a:prstGeom prst="rect">
            <a:avLst/>
          </a:prstGeom>
        </p:spPr>
      </p:pic>
      <p:pic>
        <p:nvPicPr>
          <p:cNvPr id="9" name="Picture 2">
            <a:extLst>
              <a:ext uri="{FF2B5EF4-FFF2-40B4-BE49-F238E27FC236}">
                <a16:creationId xmlns:a16="http://schemas.microsoft.com/office/drawing/2014/main" id="{32B20323-C094-A44B-8ACB-864AF72994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669"/>
          <a:stretch/>
        </p:blipFill>
        <p:spPr bwMode="auto">
          <a:xfrm>
            <a:off x="5712145" y="729059"/>
            <a:ext cx="2412820" cy="9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915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539553" y="736018"/>
            <a:ext cx="4534486"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PH" b="1" dirty="0">
                <a:solidFill>
                  <a:schemeClr val="bg1"/>
                </a:solidFill>
              </a:rPr>
              <a:t>EEI Corporation</a:t>
            </a: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56325" y="2537942"/>
            <a:ext cx="3110974" cy="1343894"/>
          </a:xfrm>
          <a:prstGeom prst="rect">
            <a:avLst/>
          </a:prstGeom>
          <a:noFill/>
        </p:spPr>
        <p:txBody>
          <a:bodyPr wrap="square" rtlCol="0" anchor="ctr">
            <a:spAutoFit/>
          </a:bodyPr>
          <a:lstStyle/>
          <a:p>
            <a:pPr>
              <a:lnSpc>
                <a:spcPct val="150000"/>
              </a:lnSpc>
            </a:pPr>
            <a:r>
              <a:rPr lang="en-PH" sz="1400" b="1" dirty="0"/>
              <a:t>INDUSTRY TYPE: </a:t>
            </a:r>
            <a:r>
              <a:rPr lang="en-PH" sz="1400" dirty="0"/>
              <a:t>RESIDENTIAL</a:t>
            </a:r>
          </a:p>
          <a:p>
            <a:pPr>
              <a:lnSpc>
                <a:spcPct val="150000"/>
              </a:lnSpc>
            </a:pPr>
            <a:r>
              <a:rPr lang="en-PH" sz="1400" b="1" dirty="0"/>
              <a:t>SCOPE:</a:t>
            </a:r>
            <a:r>
              <a:rPr lang="en-PH" sz="1400" dirty="0"/>
              <a:t>  Supply of various Panel Boards and Breaker Gutters</a:t>
            </a:r>
          </a:p>
          <a:p>
            <a:pPr>
              <a:lnSpc>
                <a:spcPct val="150000"/>
              </a:lnSpc>
            </a:pPr>
            <a:r>
              <a:rPr lang="en-PH" sz="1400" b="1" dirty="0"/>
              <a:t>LOCATION:</a:t>
            </a:r>
            <a:r>
              <a:rPr lang="en-PH" sz="1400" dirty="0"/>
              <a:t>  Quezon City</a:t>
            </a:r>
          </a:p>
        </p:txBody>
      </p:sp>
      <p:sp>
        <p:nvSpPr>
          <p:cNvPr id="16" name="Picture Placeholder 2"/>
          <p:cNvSpPr>
            <a:spLocks noGrp="1"/>
          </p:cNvSpPr>
          <p:nvPr>
            <p:ph type="pic" idx="12"/>
          </p:nvPr>
        </p:nvSpPr>
        <p:spPr>
          <a:xfrm>
            <a:off x="5219624" y="760194"/>
            <a:ext cx="3384000" cy="972000"/>
          </a:xfrm>
          <a:noFill/>
        </p:spPr>
      </p:sp>
      <p:pic>
        <p:nvPicPr>
          <p:cNvPr id="9" name="Picture Placeholder 8">
            <a:extLst>
              <a:ext uri="{FF2B5EF4-FFF2-40B4-BE49-F238E27FC236}">
                <a16:creationId xmlns:a16="http://schemas.microsoft.com/office/drawing/2014/main" id="{F4B27F74-BA73-4976-8E68-6D7C2357F837}"/>
              </a:ext>
            </a:extLst>
          </p:cNvPr>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t="3867" b="3867"/>
          <a:stretch>
            <a:fillRect/>
          </a:stretch>
        </p:blipFill>
        <p:spPr>
          <a:xfrm>
            <a:off x="534402" y="1694867"/>
            <a:ext cx="4680520" cy="3240000"/>
          </a:xfrm>
        </p:spPr>
      </p:pic>
      <p:pic>
        <p:nvPicPr>
          <p:cNvPr id="20" name="Picture 19">
            <a:extLst>
              <a:ext uri="{FF2B5EF4-FFF2-40B4-BE49-F238E27FC236}">
                <a16:creationId xmlns:a16="http://schemas.microsoft.com/office/drawing/2014/main" id="{6180A004-1548-40D1-ACB4-5A9AD3C6F9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524" t="-2193" r="29527" b="20518"/>
          <a:stretch/>
        </p:blipFill>
        <p:spPr>
          <a:xfrm>
            <a:off x="6010591" y="382100"/>
            <a:ext cx="1225705" cy="1280271"/>
          </a:xfrm>
          <a:prstGeom prst="rect">
            <a:avLst/>
          </a:prstGeom>
        </p:spPr>
      </p:pic>
    </p:spTree>
    <p:extLst>
      <p:ext uri="{BB962C8B-B14F-4D97-AF65-F5344CB8AC3E}">
        <p14:creationId xmlns:p14="http://schemas.microsoft.com/office/powerpoint/2010/main" val="193475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8" name="Isosceles Triangle 7"/>
          <p:cNvSpPr/>
          <p:nvPr/>
        </p:nvSpPr>
        <p:spPr>
          <a:xfrm rot="16200000">
            <a:off x="4917040" y="2917874"/>
            <a:ext cx="332790" cy="286888"/>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 name="TextBox 10"/>
          <p:cNvSpPr txBox="1"/>
          <p:nvPr/>
        </p:nvSpPr>
        <p:spPr>
          <a:xfrm>
            <a:off x="5363068" y="1815460"/>
            <a:ext cx="3110974" cy="2677656"/>
          </a:xfrm>
          <a:prstGeom prst="rect">
            <a:avLst/>
          </a:prstGeom>
          <a:noFill/>
        </p:spPr>
        <p:txBody>
          <a:bodyPr wrap="square" rtlCol="0" anchor="ctr">
            <a:spAutoFit/>
          </a:bodyPr>
          <a:lstStyle/>
          <a:p>
            <a:r>
              <a:rPr lang="en-US" sz="1400" b="1" dirty="0"/>
              <a:t>INDUSTRY TYPE:</a:t>
            </a:r>
            <a:r>
              <a:rPr lang="en-US" sz="1400" dirty="0"/>
              <a:t> Dairy Products Plant</a:t>
            </a:r>
          </a:p>
          <a:p>
            <a:r>
              <a:rPr lang="en-US" sz="1400" b="1" dirty="0"/>
              <a:t>SCOPE: </a:t>
            </a:r>
            <a:r>
              <a:rPr lang="en-US" sz="1400" dirty="0"/>
              <a:t>Supply and Delivery of Cable Trays (Ladder Type)</a:t>
            </a:r>
          </a:p>
          <a:p>
            <a:r>
              <a:rPr lang="en-US" sz="1400" b="1" dirty="0"/>
              <a:t>TOTAL CAPACITY: </a:t>
            </a:r>
            <a:r>
              <a:rPr lang="en-US" sz="1400" dirty="0"/>
              <a:t>670 Lengths</a:t>
            </a:r>
          </a:p>
          <a:p>
            <a:r>
              <a:rPr lang="en-US" sz="1400" b="1" dirty="0"/>
              <a:t>CONTRACTOR:</a:t>
            </a:r>
            <a:r>
              <a:rPr lang="en-US" sz="1400" dirty="0"/>
              <a:t> EEI Corporation</a:t>
            </a:r>
          </a:p>
          <a:p>
            <a:r>
              <a:rPr lang="en-US" sz="1400" b="1" dirty="0"/>
              <a:t>OTHER DETAILS:</a:t>
            </a:r>
          </a:p>
          <a:p>
            <a:pPr lvl="1">
              <a:buFont typeface="Wingdings" pitchFamily="2" charset="2"/>
              <a:buChar char="v"/>
            </a:pPr>
            <a:r>
              <a:rPr lang="en-PH" sz="1400" dirty="0"/>
              <a:t>First Philippine Industrial Park, 4232 </a:t>
            </a:r>
            <a:r>
              <a:rPr lang="en-PH" sz="1400" dirty="0" err="1"/>
              <a:t>Tanauan</a:t>
            </a:r>
            <a:r>
              <a:rPr lang="en-PH" sz="1400" dirty="0"/>
              <a:t> City, </a:t>
            </a:r>
            <a:r>
              <a:rPr lang="en-PH" sz="1400" dirty="0" err="1"/>
              <a:t>Batangas</a:t>
            </a:r>
            <a:endParaRPr lang="en-PH" sz="1400" dirty="0"/>
          </a:p>
          <a:p>
            <a:pPr lvl="1">
              <a:buFont typeface="Wingdings" pitchFamily="2" charset="2"/>
              <a:buChar char="v"/>
            </a:pPr>
            <a:r>
              <a:rPr lang="en-PH" sz="1400" dirty="0"/>
              <a:t> Nestlé Philippines </a:t>
            </a:r>
            <a:r>
              <a:rPr lang="en-PH" sz="1400" dirty="0" err="1"/>
              <a:t>Inc</a:t>
            </a:r>
            <a:r>
              <a:rPr lang="en-PH" sz="1400" dirty="0"/>
              <a:t> (NPI)</a:t>
            </a:r>
          </a:p>
          <a:p>
            <a:pPr lvl="1">
              <a:buFont typeface="Wingdings" pitchFamily="2" charset="2"/>
              <a:buChar char="v"/>
            </a:pPr>
            <a:r>
              <a:rPr lang="en-US" sz="1400" dirty="0"/>
              <a:t>On-going May – June  2018</a:t>
            </a:r>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en-US" b="1" dirty="0">
                <a:solidFill>
                  <a:schemeClr val="bg1"/>
                </a:solidFill>
                <a:latin typeface="+mj-lt"/>
                <a:cs typeface="Arial" pitchFamily="34" charset="0"/>
              </a:rPr>
              <a:t>Nestle Philippines</a:t>
            </a:r>
            <a:endParaRPr lang="en-US" altLang="ko-KR" b="1" dirty="0">
              <a:solidFill>
                <a:schemeClr val="bg1"/>
              </a:solidFill>
              <a:latin typeface="+mj-lt"/>
              <a:cs typeface="Arial" pitchFamily="34" charset="0"/>
            </a:endParaRP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7" name="Picture 16" descr="C:\Users\METALLFIT\Pictures\2018-03\20180306_112059.jpg"/>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160232" y="2051152"/>
            <a:ext cx="3274631" cy="2539067"/>
          </a:xfrm>
          <a:prstGeom prst="rect">
            <a:avLst/>
          </a:prstGeom>
          <a:noFill/>
          <a:ln>
            <a:noFill/>
          </a:ln>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pic>
        <p:nvPicPr>
          <p:cNvPr id="20" name="Picture 2" descr="Image result for nestle logo"/>
          <p:cNvPicPr>
            <a:picLocks noGrp="1" noChangeAspect="1" noChangeArrowheads="1"/>
          </p:cNvPicPr>
          <p:nvPr>
            <p:ph type="pic" idx="12"/>
          </p:nvPr>
        </p:nvPicPr>
        <p:blipFill>
          <a:blip r:embed="rId5" cstate="print">
            <a:extLst>
              <a:ext uri="{28A0092B-C50C-407E-A947-70E740481C1C}">
                <a14:useLocalDpi xmlns:a14="http://schemas.microsoft.com/office/drawing/2010/main" val="0"/>
              </a:ext>
            </a:extLst>
          </a:blip>
          <a:srcRect t="2772" b="2772"/>
          <a:stretch>
            <a:fillRect/>
          </a:stretch>
        </p:blipFill>
        <p:spPr bwMode="auto">
          <a:xfrm>
            <a:off x="5219700" y="735013"/>
            <a:ext cx="3384550"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68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err="1">
                <a:solidFill>
                  <a:schemeClr val="bg1"/>
                </a:solidFill>
                <a:latin typeface="+mj-lt"/>
                <a:cs typeface="Arial" pitchFamily="34" charset="0"/>
              </a:rPr>
              <a:t>Aseana</a:t>
            </a:r>
            <a:r>
              <a:rPr lang="en-US" altLang="ko-KR" b="1" dirty="0">
                <a:solidFill>
                  <a:schemeClr val="bg1"/>
                </a:solidFill>
                <a:latin typeface="+mj-lt"/>
                <a:cs typeface="Arial" pitchFamily="34" charset="0"/>
              </a:rPr>
              <a:t> City</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384558"/>
            <a:ext cx="3110974" cy="1020729"/>
          </a:xfrm>
          <a:prstGeom prst="rect">
            <a:avLst/>
          </a:prstGeom>
          <a:noFill/>
        </p:spPr>
        <p:txBody>
          <a:bodyPr wrap="square" rtlCol="0" anchor="ctr">
            <a:spAutoFit/>
          </a:bodyPr>
          <a:lstStyle/>
          <a:p>
            <a:pPr>
              <a:lnSpc>
                <a:spcPct val="150000"/>
              </a:lnSpc>
              <a:spcBef>
                <a:spcPts val="0"/>
              </a:spcBef>
              <a:defRPr/>
            </a:pPr>
            <a:r>
              <a:rPr lang="en-US" sz="1400" b="1" dirty="0"/>
              <a:t>INDUSTRY: </a:t>
            </a:r>
            <a:r>
              <a:rPr lang="en-US" sz="1400" dirty="0"/>
              <a:t>CONSTRUCTION</a:t>
            </a:r>
          </a:p>
          <a:p>
            <a:pPr>
              <a:lnSpc>
                <a:spcPct val="150000"/>
              </a:lnSpc>
              <a:spcBef>
                <a:spcPts val="0"/>
              </a:spcBef>
              <a:defRPr/>
            </a:pPr>
            <a:r>
              <a:rPr lang="en-US" sz="1400" b="1" dirty="0"/>
              <a:t>SCOPE: </a:t>
            </a:r>
            <a:r>
              <a:rPr lang="en-PH" sz="1400" dirty="0"/>
              <a:t>Supply of LVSG ATS Panel</a:t>
            </a:r>
          </a:p>
          <a:p>
            <a:pPr>
              <a:lnSpc>
                <a:spcPct val="150000"/>
              </a:lnSpc>
              <a:spcBef>
                <a:spcPts val="0"/>
              </a:spcBef>
              <a:defRPr/>
            </a:pPr>
            <a:r>
              <a:rPr lang="en-US" sz="1400" b="1" dirty="0"/>
              <a:t>LOCATION: </a:t>
            </a:r>
            <a:r>
              <a:rPr lang="en-PH" sz="1400" b="1" dirty="0"/>
              <a:t> </a:t>
            </a:r>
            <a:r>
              <a:rPr lang="en-PH" sz="1400" dirty="0"/>
              <a:t>Pasay City</a:t>
            </a:r>
          </a:p>
        </p:txBody>
      </p:sp>
      <p:sp>
        <p:nvSpPr>
          <p:cNvPr id="3" name="Picture Placeholder 2"/>
          <p:cNvSpPr>
            <a:spLocks noGrp="1"/>
          </p:cNvSpPr>
          <p:nvPr>
            <p:ph type="pic" idx="12"/>
          </p:nvPr>
        </p:nvSpPr>
        <p:spPr>
          <a:xfrm>
            <a:off x="5219624" y="760194"/>
            <a:ext cx="3384000" cy="972000"/>
          </a:xfrm>
          <a:noFill/>
        </p:spPr>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6" y="394730"/>
            <a:ext cx="1359475" cy="131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7">
            <a:extLst>
              <a:ext uri="{FF2B5EF4-FFF2-40B4-BE49-F238E27FC236}">
                <a16:creationId xmlns:a16="http://schemas.microsoft.com/office/drawing/2014/main" id="{39F1D07C-9B4E-493B-A7CB-EE90E0AED9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60" y="1760586"/>
            <a:ext cx="4464496" cy="3174280"/>
          </a:xfrm>
          <a:prstGeom prst="rect">
            <a:avLst/>
          </a:prstGeom>
        </p:spPr>
      </p:pic>
    </p:spTree>
    <p:extLst>
      <p:ext uri="{BB962C8B-B14F-4D97-AF65-F5344CB8AC3E}">
        <p14:creationId xmlns:p14="http://schemas.microsoft.com/office/powerpoint/2010/main" val="331811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60ECCF01-C964-4F88-8F07-0C7D3C61C40D}"/>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3844" b="3844"/>
          <a:stretch>
            <a:fillRect/>
          </a:stretch>
        </p:blipFill>
        <p:spPr>
          <a:xfrm>
            <a:off x="539750" y="1708150"/>
            <a:ext cx="4679950" cy="3240088"/>
          </a:xfrm>
          <a:noFill/>
          <a:ln>
            <a:noFill/>
          </a:ln>
        </p:spPr>
      </p:pic>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539553" y="736018"/>
            <a:ext cx="4534486"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PH" b="1" dirty="0" err="1">
                <a:solidFill>
                  <a:schemeClr val="bg1"/>
                </a:solidFill>
              </a:rPr>
              <a:t>Jobstarr</a:t>
            </a:r>
            <a:r>
              <a:rPr lang="en-PH" b="1" dirty="0">
                <a:solidFill>
                  <a:schemeClr val="bg1"/>
                </a:solidFill>
              </a:rPr>
              <a:t> </a:t>
            </a:r>
            <a:r>
              <a:rPr lang="en-PH" b="1" dirty="0" err="1">
                <a:solidFill>
                  <a:schemeClr val="bg1"/>
                </a:solidFill>
              </a:rPr>
              <a:t>Technoserve</a:t>
            </a:r>
            <a:endParaRPr lang="en-PH" b="1" dirty="0">
              <a:solidFill>
                <a:schemeClr val="bg1"/>
              </a:solidFill>
            </a:endParaRPr>
          </a:p>
        </p:txBody>
      </p:sp>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56325" y="2699524"/>
            <a:ext cx="3110974" cy="1020729"/>
          </a:xfrm>
          <a:prstGeom prst="rect">
            <a:avLst/>
          </a:prstGeom>
          <a:noFill/>
        </p:spPr>
        <p:txBody>
          <a:bodyPr wrap="square" rtlCol="0" anchor="ctr">
            <a:spAutoFit/>
          </a:bodyPr>
          <a:lstStyle/>
          <a:p>
            <a:pPr>
              <a:lnSpc>
                <a:spcPct val="150000"/>
              </a:lnSpc>
            </a:pPr>
            <a:r>
              <a:rPr lang="en-PH" sz="1400" b="1" dirty="0"/>
              <a:t>INDUSTRY TYPE: </a:t>
            </a:r>
            <a:r>
              <a:rPr lang="en-PH" sz="1400" dirty="0"/>
              <a:t>ELECTRICAL</a:t>
            </a:r>
          </a:p>
          <a:p>
            <a:pPr>
              <a:lnSpc>
                <a:spcPct val="150000"/>
              </a:lnSpc>
            </a:pPr>
            <a:r>
              <a:rPr lang="en-PH" sz="1400" b="1" dirty="0"/>
              <a:t>SCOPE:</a:t>
            </a:r>
            <a:r>
              <a:rPr lang="en-PH" sz="1400" dirty="0"/>
              <a:t>  Supply of LVSG</a:t>
            </a:r>
          </a:p>
          <a:p>
            <a:pPr>
              <a:lnSpc>
                <a:spcPct val="150000"/>
              </a:lnSpc>
            </a:pPr>
            <a:r>
              <a:rPr lang="en-PH" sz="1400" b="1" dirty="0"/>
              <a:t>LOCATION:</a:t>
            </a:r>
            <a:r>
              <a:rPr lang="en-PH" sz="1400" dirty="0"/>
              <a:t>  </a:t>
            </a:r>
            <a:r>
              <a:rPr lang="en-PH" sz="1400" dirty="0" err="1"/>
              <a:t>Mariveles</a:t>
            </a:r>
            <a:r>
              <a:rPr lang="en-PH" sz="1400" dirty="0"/>
              <a:t>, Bataan</a:t>
            </a:r>
          </a:p>
        </p:txBody>
      </p:sp>
      <p:sp>
        <p:nvSpPr>
          <p:cNvPr id="16" name="Picture Placeholder 2"/>
          <p:cNvSpPr>
            <a:spLocks noGrp="1"/>
          </p:cNvSpPr>
          <p:nvPr>
            <p:ph type="pic" idx="12"/>
          </p:nvPr>
        </p:nvSpPr>
        <p:spPr>
          <a:xfrm>
            <a:off x="5219624" y="760194"/>
            <a:ext cx="3384000" cy="972000"/>
          </a:xfrm>
          <a:noFill/>
        </p:spPr>
      </p:sp>
      <p:pic>
        <p:nvPicPr>
          <p:cNvPr id="4" name="Picture 3">
            <a:extLst>
              <a:ext uri="{FF2B5EF4-FFF2-40B4-BE49-F238E27FC236}">
                <a16:creationId xmlns:a16="http://schemas.microsoft.com/office/drawing/2014/main" id="{F396EFFB-DABE-4A66-A3EA-1C137F529346}"/>
              </a:ext>
            </a:extLst>
          </p:cNvPr>
          <p:cNvPicPr>
            <a:picLocks noChangeAspect="1"/>
          </p:cNvPicPr>
          <p:nvPr/>
        </p:nvPicPr>
        <p:blipFill>
          <a:blip r:embed="rId5"/>
          <a:stretch>
            <a:fillRect/>
          </a:stretch>
        </p:blipFill>
        <p:spPr>
          <a:xfrm>
            <a:off x="5587649" y="822331"/>
            <a:ext cx="2647950" cy="847725"/>
          </a:xfrm>
          <a:prstGeom prst="rect">
            <a:avLst/>
          </a:prstGeom>
        </p:spPr>
      </p:pic>
    </p:spTree>
    <p:extLst>
      <p:ext uri="{BB962C8B-B14F-4D97-AF65-F5344CB8AC3E}">
        <p14:creationId xmlns:p14="http://schemas.microsoft.com/office/powerpoint/2010/main" val="360063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3" name="그림 개체 틀 2">
            <a:extLst>
              <a:ext uri="{FF2B5EF4-FFF2-40B4-BE49-F238E27FC236}">
                <a16:creationId xmlns:a16="http://schemas.microsoft.com/office/drawing/2014/main" id="{3B1C2186-8A8A-4294-B942-EE9BE696CD63}"/>
              </a:ext>
            </a:extLst>
          </p:cNvPr>
          <p:cNvSpPr>
            <a:spLocks noGrp="1"/>
          </p:cNvSpPr>
          <p:nvPr>
            <p:ph type="pic" idx="12"/>
          </p:nvPr>
        </p:nvSpPr>
        <p:spPr>
          <a:xfrm>
            <a:off x="5219624" y="734929"/>
            <a:ext cx="3384000" cy="972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b="1" dirty="0">
                <a:solidFill>
                  <a:schemeClr val="bg1"/>
                </a:solidFill>
                <a:latin typeface="+mj-lt"/>
                <a:cs typeface="Arial" pitchFamily="34" charset="0"/>
              </a:rPr>
              <a:t>Marinduque </a:t>
            </a:r>
          </a:p>
          <a:p>
            <a:pPr marL="0" indent="0" algn="ctr">
              <a:spcBef>
                <a:spcPts val="0"/>
              </a:spcBef>
              <a:buNone/>
            </a:pPr>
            <a:r>
              <a:rPr lang="en-US" b="1" dirty="0">
                <a:solidFill>
                  <a:schemeClr val="bg1"/>
                </a:solidFill>
                <a:latin typeface="+mj-lt"/>
                <a:cs typeface="Arial" pitchFamily="34" charset="0"/>
              </a:rPr>
              <a:t>Hospital</a:t>
            </a:r>
            <a:endParaRPr lang="en-US" altLang="ko-KR" b="1" dirty="0">
              <a:solidFill>
                <a:schemeClr val="bg1"/>
              </a:solidFill>
              <a:latin typeface="+mj-lt"/>
              <a:cs typeface="Arial" pitchFamily="34" charset="0"/>
            </a:endParaRPr>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222975"/>
            <a:ext cx="3110974" cy="1343894"/>
          </a:xfrm>
          <a:prstGeom prst="rect">
            <a:avLst/>
          </a:prstGeom>
          <a:noFill/>
        </p:spPr>
        <p:txBody>
          <a:bodyPr wrap="square" rtlCol="0" anchor="ctr">
            <a:spAutoFit/>
          </a:bodyPr>
          <a:lstStyle/>
          <a:p>
            <a:pPr>
              <a:lnSpc>
                <a:spcPct val="150000"/>
              </a:lnSpc>
              <a:spcBef>
                <a:spcPts val="0"/>
              </a:spcBef>
              <a:defRPr/>
            </a:pPr>
            <a:r>
              <a:rPr lang="en-US" sz="1400" b="1" dirty="0"/>
              <a:t>INDUSTRY: HEALTHCARE</a:t>
            </a:r>
          </a:p>
          <a:p>
            <a:pPr>
              <a:lnSpc>
                <a:spcPct val="150000"/>
              </a:lnSpc>
              <a:spcBef>
                <a:spcPts val="0"/>
              </a:spcBef>
              <a:defRPr/>
            </a:pPr>
            <a:r>
              <a:rPr lang="en-US" sz="1400" b="1" dirty="0"/>
              <a:t>SCOPE: </a:t>
            </a:r>
            <a:r>
              <a:rPr lang="en-PH" sz="1400" dirty="0"/>
              <a:t>Supply of LVSG, Synchronizing and ATS Panels</a:t>
            </a:r>
          </a:p>
          <a:p>
            <a:pPr>
              <a:lnSpc>
                <a:spcPct val="150000"/>
              </a:lnSpc>
            </a:pPr>
            <a:r>
              <a:rPr lang="en-US" sz="1400" b="1" dirty="0"/>
              <a:t>LOCATION: </a:t>
            </a:r>
            <a:r>
              <a:rPr lang="en-PH" sz="1400" b="1" dirty="0"/>
              <a:t> </a:t>
            </a:r>
            <a:r>
              <a:rPr lang="en-PH" sz="1400" dirty="0" err="1"/>
              <a:t>Marinduque</a:t>
            </a:r>
            <a:endParaRPr lang="en-PH" sz="1400" dirty="0"/>
          </a:p>
        </p:txBody>
      </p:sp>
      <p:pic>
        <p:nvPicPr>
          <p:cNvPr id="18" name="Content Placeholder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9130" y="2292767"/>
            <a:ext cx="3031601" cy="2066327"/>
          </a:xfrm>
          <a:prstGeom prst="rect">
            <a:avLst/>
          </a:prstGeom>
          <a:solidFill>
            <a:schemeClr val="bg1">
              <a:lumMod val="95000"/>
            </a:schemeClr>
          </a:solidFill>
        </p:spPr>
      </p:pic>
      <p:pic>
        <p:nvPicPr>
          <p:cNvPr id="20" name="Picture 2" descr="C:\Users\Metallfit\Desktop\PROJECT\ATLAS\JO # 2018-0136 - ATLAS\PRODUCT\ATS-2000A\MAY 19\DSC0431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9715" y="1810130"/>
            <a:ext cx="2263284" cy="3017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44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a:solidFill>
                  <a:schemeClr val="bg1"/>
                </a:solidFill>
                <a:latin typeface="+mj-lt"/>
                <a:cs typeface="Arial" pitchFamily="34" charset="0"/>
              </a:rPr>
              <a:t>University of </a:t>
            </a:r>
          </a:p>
          <a:p>
            <a:pPr marL="0" indent="0" algn="ctr">
              <a:spcBef>
                <a:spcPts val="0"/>
              </a:spcBef>
              <a:buNone/>
            </a:pPr>
            <a:r>
              <a:rPr lang="en-US" altLang="ko-KR" b="1" dirty="0" err="1">
                <a:solidFill>
                  <a:schemeClr val="bg1"/>
                </a:solidFill>
                <a:latin typeface="+mj-lt"/>
                <a:cs typeface="Arial" pitchFamily="34" charset="0"/>
              </a:rPr>
              <a:t>Sto</a:t>
            </a:r>
            <a:r>
              <a:rPr lang="en-US" altLang="ko-KR" b="1" dirty="0">
                <a:solidFill>
                  <a:schemeClr val="bg1"/>
                </a:solidFill>
                <a:latin typeface="+mj-lt"/>
                <a:cs typeface="Arial" pitchFamily="34" charset="0"/>
              </a:rPr>
              <a:t>. Tomas</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384558"/>
            <a:ext cx="3110974" cy="1020729"/>
          </a:xfrm>
          <a:prstGeom prst="rect">
            <a:avLst/>
          </a:prstGeom>
          <a:noFill/>
        </p:spPr>
        <p:txBody>
          <a:bodyPr wrap="square" rtlCol="0" anchor="ctr">
            <a:spAutoFit/>
          </a:bodyPr>
          <a:lstStyle/>
          <a:p>
            <a:pPr>
              <a:lnSpc>
                <a:spcPct val="150000"/>
              </a:lnSpc>
              <a:spcBef>
                <a:spcPts val="0"/>
              </a:spcBef>
              <a:defRPr/>
            </a:pPr>
            <a:r>
              <a:rPr lang="en-US" sz="1400" b="1" dirty="0"/>
              <a:t>INDUSTRY: </a:t>
            </a:r>
            <a:r>
              <a:rPr lang="en-US" sz="1400" dirty="0"/>
              <a:t>SCHOOL</a:t>
            </a:r>
          </a:p>
          <a:p>
            <a:pPr>
              <a:lnSpc>
                <a:spcPct val="150000"/>
              </a:lnSpc>
              <a:spcBef>
                <a:spcPts val="0"/>
              </a:spcBef>
              <a:defRPr/>
            </a:pPr>
            <a:r>
              <a:rPr lang="en-US" sz="1400" b="1" dirty="0"/>
              <a:t>SCOPE: </a:t>
            </a:r>
            <a:r>
              <a:rPr lang="en-PH" sz="1400" dirty="0"/>
              <a:t>Supply of LVSG ATS Panels</a:t>
            </a:r>
          </a:p>
          <a:p>
            <a:pPr>
              <a:lnSpc>
                <a:spcPct val="150000"/>
              </a:lnSpc>
              <a:spcBef>
                <a:spcPts val="0"/>
              </a:spcBef>
              <a:defRPr/>
            </a:pPr>
            <a:r>
              <a:rPr lang="en-US" sz="1400" b="1" dirty="0"/>
              <a:t>LOCATION: </a:t>
            </a:r>
            <a:r>
              <a:rPr lang="en-PH" sz="1400" b="1" dirty="0"/>
              <a:t> </a:t>
            </a:r>
            <a:r>
              <a:rPr lang="en-PH" sz="1400" dirty="0" err="1"/>
              <a:t>Sampaloc</a:t>
            </a:r>
            <a:r>
              <a:rPr lang="en-PH" sz="1400" dirty="0"/>
              <a:t>, Manila</a:t>
            </a:r>
          </a:p>
        </p:txBody>
      </p:sp>
      <p:sp>
        <p:nvSpPr>
          <p:cNvPr id="3" name="Picture Placeholder 2"/>
          <p:cNvSpPr>
            <a:spLocks noGrp="1"/>
          </p:cNvSpPr>
          <p:nvPr>
            <p:ph type="pic" idx="12"/>
          </p:nvPr>
        </p:nvSpPr>
        <p:spPr>
          <a:xfrm>
            <a:off x="5219624" y="760194"/>
            <a:ext cx="3384000" cy="972000"/>
          </a:xfrm>
          <a:noFill/>
        </p:spPr>
      </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5843" y="475975"/>
            <a:ext cx="1199057" cy="1159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a:extLst>
              <a:ext uri="{FF2B5EF4-FFF2-40B4-BE49-F238E27FC236}">
                <a16:creationId xmlns:a16="http://schemas.microsoft.com/office/drawing/2014/main" id="{0EE18919-4C51-4BDC-8BBE-9BA7F8ABE4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9995" y="2248225"/>
            <a:ext cx="3019357" cy="2160240"/>
          </a:xfrm>
          <a:prstGeom prst="rect">
            <a:avLst/>
          </a:prstGeom>
        </p:spPr>
      </p:pic>
      <p:pic>
        <p:nvPicPr>
          <p:cNvPr id="17" name="Picture Placeholder 16">
            <a:extLst>
              <a:ext uri="{FF2B5EF4-FFF2-40B4-BE49-F238E27FC236}">
                <a16:creationId xmlns:a16="http://schemas.microsoft.com/office/drawing/2014/main" id="{9F70323D-0E3B-4CFF-9C72-7669CCA01BE2}"/>
              </a:ext>
            </a:extLst>
          </p:cNvPr>
          <p:cNvPicPr>
            <a:picLocks noGrp="1" noChangeAspect="1"/>
          </p:cNvPicPr>
          <p:nvPr>
            <p:ph type="pic" idx="1"/>
          </p:nvPr>
        </p:nvPicPr>
        <p:blipFill>
          <a:blip r:embed="rId5" cstate="print">
            <a:extLst>
              <a:ext uri="{28A0092B-C50C-407E-A947-70E740481C1C}">
                <a14:useLocalDpi xmlns:a14="http://schemas.microsoft.com/office/drawing/2010/main" val="0"/>
              </a:ext>
            </a:extLst>
          </a:blip>
          <a:srcRect l="3042" r="3042"/>
          <a:stretch>
            <a:fillRect/>
          </a:stretch>
        </p:blipFill>
        <p:spPr>
          <a:xfrm rot="5400000">
            <a:off x="2401519" y="2249434"/>
            <a:ext cx="3053774" cy="2114230"/>
          </a:xfrm>
          <a:prstGeom prst="rect">
            <a:avLst/>
          </a:prstGeom>
        </p:spPr>
      </p:pic>
    </p:spTree>
    <p:extLst>
      <p:ext uri="{BB962C8B-B14F-4D97-AF65-F5344CB8AC3E}">
        <p14:creationId xmlns:p14="http://schemas.microsoft.com/office/powerpoint/2010/main" val="159358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a:solidFill>
                  <a:schemeClr val="bg1"/>
                </a:solidFill>
                <a:latin typeface="+mj-lt"/>
                <a:cs typeface="Arial" pitchFamily="34" charset="0"/>
              </a:rPr>
              <a:t>Atlas Circuit , Inc.</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525591"/>
            <a:ext cx="3110974" cy="738664"/>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lnSpc>
                <a:spcPct val="150000"/>
              </a:lnSpc>
              <a:spcBef>
                <a:spcPts val="0"/>
              </a:spcBef>
              <a:defRPr/>
            </a:pPr>
            <a:r>
              <a:rPr lang="en-US" sz="1400" b="1" dirty="0"/>
              <a:t>SCOPE: </a:t>
            </a:r>
            <a:r>
              <a:rPr lang="en-PH" sz="1400" dirty="0"/>
              <a:t>Supply of ATS Panels</a:t>
            </a:r>
          </a:p>
        </p:txBody>
      </p:sp>
      <p:sp>
        <p:nvSpPr>
          <p:cNvPr id="3" name="Picture Placeholder 2"/>
          <p:cNvSpPr>
            <a:spLocks noGrp="1"/>
          </p:cNvSpPr>
          <p:nvPr>
            <p:ph type="pic" idx="12"/>
          </p:nvPr>
        </p:nvSpPr>
        <p:spPr>
          <a:xfrm>
            <a:off x="5219624" y="760194"/>
            <a:ext cx="3384000" cy="972000"/>
          </a:xfrm>
          <a:noFill/>
        </p:spPr>
      </p:sp>
      <p:pic>
        <p:nvPicPr>
          <p:cNvPr id="17" name="Picture 3">
            <a:extLst>
              <a:ext uri="{FF2B5EF4-FFF2-40B4-BE49-F238E27FC236}">
                <a16:creationId xmlns:a16="http://schemas.microsoft.com/office/drawing/2014/main" id="{78A368F7-6CF4-4F4B-92AC-953BF4F51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2446" y="583082"/>
            <a:ext cx="1123850" cy="1079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7">
            <a:extLst>
              <a:ext uri="{FF2B5EF4-FFF2-40B4-BE49-F238E27FC236}">
                <a16:creationId xmlns:a16="http://schemas.microsoft.com/office/drawing/2014/main" id="{0AB4DFFC-2E9D-45F3-B178-09A149B266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35741" y="2269283"/>
            <a:ext cx="3080333" cy="2250837"/>
          </a:xfrm>
          <a:prstGeom prst="rect">
            <a:avLst/>
          </a:prstGeom>
        </p:spPr>
      </p:pic>
      <p:pic>
        <p:nvPicPr>
          <p:cNvPr id="22" name="Picture 21">
            <a:extLst>
              <a:ext uri="{FF2B5EF4-FFF2-40B4-BE49-F238E27FC236}">
                <a16:creationId xmlns:a16="http://schemas.microsoft.com/office/drawing/2014/main" id="{B90E5014-3239-4F91-9B39-656903AFD0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487334" y="2202572"/>
            <a:ext cx="3080332" cy="2384254"/>
          </a:xfrm>
          <a:prstGeom prst="rect">
            <a:avLst/>
          </a:prstGeom>
        </p:spPr>
      </p:pic>
    </p:spTree>
    <p:extLst>
      <p:ext uri="{BB962C8B-B14F-4D97-AF65-F5344CB8AC3E}">
        <p14:creationId xmlns:p14="http://schemas.microsoft.com/office/powerpoint/2010/main" val="2678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a:solidFill>
                  <a:schemeClr val="bg1"/>
                </a:solidFill>
                <a:latin typeface="+mj-lt"/>
                <a:cs typeface="Arial" pitchFamily="34" charset="0"/>
              </a:rPr>
              <a:t>CJC Electric</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525591"/>
            <a:ext cx="3110974" cy="738664"/>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lnSpc>
                <a:spcPct val="150000"/>
              </a:lnSpc>
              <a:spcBef>
                <a:spcPts val="0"/>
              </a:spcBef>
              <a:defRPr/>
            </a:pPr>
            <a:r>
              <a:rPr lang="en-US" sz="1400" b="1" dirty="0"/>
              <a:t>SCOPE: </a:t>
            </a:r>
            <a:r>
              <a:rPr lang="en-PH" sz="1400" dirty="0"/>
              <a:t>Supply of MTS Panels</a:t>
            </a:r>
          </a:p>
        </p:txBody>
      </p:sp>
      <p:sp>
        <p:nvSpPr>
          <p:cNvPr id="3" name="Picture Placeholder 2"/>
          <p:cNvSpPr>
            <a:spLocks noGrp="1"/>
          </p:cNvSpPr>
          <p:nvPr>
            <p:ph type="pic" idx="12"/>
          </p:nvPr>
        </p:nvSpPr>
        <p:spPr>
          <a:xfrm>
            <a:off x="5219624" y="760194"/>
            <a:ext cx="3384000" cy="972000"/>
          </a:xfrm>
          <a:noFill/>
        </p:spPr>
      </p:sp>
      <p:pic>
        <p:nvPicPr>
          <p:cNvPr id="16" name="Picture 15">
            <a:extLst>
              <a:ext uri="{FF2B5EF4-FFF2-40B4-BE49-F238E27FC236}">
                <a16:creationId xmlns:a16="http://schemas.microsoft.com/office/drawing/2014/main" id="{5AD3D183-A5FC-4EAF-8083-BF2C0514D7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5661" y="566375"/>
            <a:ext cx="1350641" cy="1058295"/>
          </a:xfrm>
          <a:prstGeom prst="rect">
            <a:avLst/>
          </a:prstGeom>
        </p:spPr>
      </p:pic>
      <p:pic>
        <p:nvPicPr>
          <p:cNvPr id="20" name="Picture 19">
            <a:extLst>
              <a:ext uri="{FF2B5EF4-FFF2-40B4-BE49-F238E27FC236}">
                <a16:creationId xmlns:a16="http://schemas.microsoft.com/office/drawing/2014/main" id="{0D8161F6-A46C-4243-973B-C13A1CB48F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222" y="1847701"/>
            <a:ext cx="2255579" cy="2672639"/>
          </a:xfrm>
          <a:prstGeom prst="rect">
            <a:avLst/>
          </a:prstGeom>
        </p:spPr>
      </p:pic>
      <p:pic>
        <p:nvPicPr>
          <p:cNvPr id="21" name="Picture 20">
            <a:extLst>
              <a:ext uri="{FF2B5EF4-FFF2-40B4-BE49-F238E27FC236}">
                <a16:creationId xmlns:a16="http://schemas.microsoft.com/office/drawing/2014/main" id="{9E84E2EC-4471-46BC-90C6-F44459247D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91039" y="1847701"/>
            <a:ext cx="2337094" cy="2672639"/>
          </a:xfrm>
          <a:prstGeom prst="rect">
            <a:avLst/>
          </a:prstGeom>
        </p:spPr>
      </p:pic>
    </p:spTree>
    <p:extLst>
      <p:ext uri="{BB962C8B-B14F-4D97-AF65-F5344CB8AC3E}">
        <p14:creationId xmlns:p14="http://schemas.microsoft.com/office/powerpoint/2010/main" val="1389893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a:solidFill>
                  <a:schemeClr val="bg1"/>
                </a:solidFill>
                <a:latin typeface="+mj-lt"/>
                <a:cs typeface="Arial" pitchFamily="34" charset="0"/>
              </a:rPr>
              <a:t>RDT Industrial Sales &amp; Services Inc.</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364011"/>
            <a:ext cx="3110974" cy="1061829"/>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lnSpc>
                <a:spcPct val="150000"/>
              </a:lnSpc>
              <a:defRPr/>
            </a:pPr>
            <a:r>
              <a:rPr lang="en-US" sz="1400" b="1" dirty="0"/>
              <a:t>SCOPE: </a:t>
            </a:r>
            <a:r>
              <a:rPr lang="en-PH" sz="1400" dirty="0"/>
              <a:t>Supply of Capacitor Bank</a:t>
            </a:r>
          </a:p>
          <a:p>
            <a:pPr>
              <a:lnSpc>
                <a:spcPct val="150000"/>
              </a:lnSpc>
              <a:defRPr/>
            </a:pPr>
            <a:r>
              <a:rPr lang="en-PH" sz="1400" b="1" dirty="0"/>
              <a:t>LOCATION:</a:t>
            </a:r>
            <a:r>
              <a:rPr lang="en-PH" sz="1400" dirty="0"/>
              <a:t> </a:t>
            </a:r>
            <a:r>
              <a:rPr lang="en-PH" sz="1400" dirty="0" err="1"/>
              <a:t>Mandaue</a:t>
            </a:r>
            <a:r>
              <a:rPr lang="en-PH" sz="1400" dirty="0"/>
              <a:t>, Cebu</a:t>
            </a:r>
          </a:p>
        </p:txBody>
      </p:sp>
      <p:sp>
        <p:nvSpPr>
          <p:cNvPr id="3" name="Picture Placeholder 2"/>
          <p:cNvSpPr>
            <a:spLocks noGrp="1"/>
          </p:cNvSpPr>
          <p:nvPr>
            <p:ph type="pic" idx="12"/>
          </p:nvPr>
        </p:nvSpPr>
        <p:spPr>
          <a:xfrm>
            <a:off x="5219624" y="760194"/>
            <a:ext cx="3384000" cy="972000"/>
          </a:xfrm>
          <a:noFill/>
        </p:spPr>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571" y="964876"/>
            <a:ext cx="2702477" cy="46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7">
            <a:extLst>
              <a:ext uri="{FF2B5EF4-FFF2-40B4-BE49-F238E27FC236}">
                <a16:creationId xmlns:a16="http://schemas.microsoft.com/office/drawing/2014/main" id="{96700B6B-07A0-41FF-BA32-02600A4A71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1772054"/>
            <a:ext cx="2116206" cy="2984407"/>
          </a:xfrm>
          <a:prstGeom prst="rect">
            <a:avLst/>
          </a:prstGeom>
        </p:spPr>
      </p:pic>
      <p:pic>
        <p:nvPicPr>
          <p:cNvPr id="22" name="Picture 21">
            <a:extLst>
              <a:ext uri="{FF2B5EF4-FFF2-40B4-BE49-F238E27FC236}">
                <a16:creationId xmlns:a16="http://schemas.microsoft.com/office/drawing/2014/main" id="{592F90E4-A493-42C3-A2D4-F753E363D2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1157" y="1772054"/>
            <a:ext cx="2480456" cy="2984407"/>
          </a:xfrm>
          <a:prstGeom prst="rect">
            <a:avLst/>
          </a:prstGeom>
        </p:spPr>
      </p:pic>
    </p:spTree>
    <p:extLst>
      <p:ext uri="{BB962C8B-B14F-4D97-AF65-F5344CB8AC3E}">
        <p14:creationId xmlns:p14="http://schemas.microsoft.com/office/powerpoint/2010/main" val="36839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a:solidFill>
                  <a:schemeClr val="bg1"/>
                </a:solidFill>
                <a:latin typeface="+mj-lt"/>
                <a:cs typeface="Arial" pitchFamily="34" charset="0"/>
              </a:rPr>
              <a:t>RDT Industrial Sales &amp; Services Inc.</a:t>
            </a:r>
          </a:p>
        </p:txBody>
      </p:sp>
      <p:sp>
        <p:nvSpPr>
          <p:cNvPr id="9" name="Isosceles Triangle 8"/>
          <p:cNvSpPr/>
          <p:nvPr/>
        </p:nvSpPr>
        <p:spPr>
          <a:xfrm rot="5400000">
            <a:off x="5196673" y="1078570"/>
            <a:ext cx="332790" cy="286888"/>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202428"/>
            <a:ext cx="3110974" cy="1384995"/>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lnSpc>
                <a:spcPct val="150000"/>
              </a:lnSpc>
              <a:defRPr/>
            </a:pPr>
            <a:r>
              <a:rPr lang="en-US" sz="1400" b="1" dirty="0"/>
              <a:t>SCOPE: </a:t>
            </a:r>
            <a:r>
              <a:rPr lang="en-PH" sz="1400" dirty="0"/>
              <a:t>Supply of LVSG Unitized Panels</a:t>
            </a:r>
          </a:p>
          <a:p>
            <a:pPr>
              <a:lnSpc>
                <a:spcPct val="150000"/>
              </a:lnSpc>
              <a:defRPr/>
            </a:pPr>
            <a:r>
              <a:rPr lang="en-PH" sz="1400" b="1" dirty="0"/>
              <a:t>LOCATION: </a:t>
            </a:r>
            <a:r>
              <a:rPr lang="en-PH" sz="1400" dirty="0" err="1"/>
              <a:t>Mandaue</a:t>
            </a:r>
            <a:r>
              <a:rPr lang="en-PH" sz="1400" dirty="0"/>
              <a:t>, Cebu</a:t>
            </a:r>
          </a:p>
        </p:txBody>
      </p:sp>
      <p:sp>
        <p:nvSpPr>
          <p:cNvPr id="3" name="Picture Placeholder 2"/>
          <p:cNvSpPr>
            <a:spLocks noGrp="1"/>
          </p:cNvSpPr>
          <p:nvPr>
            <p:ph type="pic" idx="12"/>
          </p:nvPr>
        </p:nvSpPr>
        <p:spPr>
          <a:xfrm>
            <a:off x="5219624" y="760194"/>
            <a:ext cx="3384000" cy="972000"/>
          </a:xfrm>
          <a:noFill/>
        </p:spPr>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571" y="964876"/>
            <a:ext cx="2702477" cy="46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46B787C1-5E96-45D3-908B-D3DFF8A874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9588" y="1945899"/>
            <a:ext cx="2192256" cy="2736304"/>
          </a:xfrm>
          <a:prstGeom prst="rect">
            <a:avLst/>
          </a:prstGeom>
        </p:spPr>
      </p:pic>
      <p:pic>
        <p:nvPicPr>
          <p:cNvPr id="20" name="Picture 19">
            <a:extLst>
              <a:ext uri="{FF2B5EF4-FFF2-40B4-BE49-F238E27FC236}">
                <a16:creationId xmlns:a16="http://schemas.microsoft.com/office/drawing/2014/main" id="{7DE6563A-277F-428B-8FEB-C085AFB486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3" y="1945899"/>
            <a:ext cx="2250951" cy="2736304"/>
          </a:xfrm>
          <a:prstGeom prst="rect">
            <a:avLst/>
          </a:prstGeom>
        </p:spPr>
      </p:pic>
    </p:spTree>
    <p:extLst>
      <p:ext uri="{BB962C8B-B14F-4D97-AF65-F5344CB8AC3E}">
        <p14:creationId xmlns:p14="http://schemas.microsoft.com/office/powerpoint/2010/main" val="421668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032448"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altLang="ko-KR" b="1" dirty="0" err="1">
                <a:solidFill>
                  <a:schemeClr val="bg1"/>
                </a:solidFill>
                <a:latin typeface="+mj-lt"/>
                <a:cs typeface="Arial" pitchFamily="34" charset="0"/>
              </a:rPr>
              <a:t>Enercon</a:t>
            </a:r>
            <a:endParaRPr lang="en-US" altLang="ko-KR" b="1" dirty="0">
              <a:solidFill>
                <a:schemeClr val="bg1"/>
              </a:solidFill>
              <a:latin typeface="+mj-lt"/>
              <a:cs typeface="Arial" pitchFamily="34" charset="0"/>
            </a:endParaRPr>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364011"/>
            <a:ext cx="3110974" cy="1061829"/>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lnSpc>
                <a:spcPct val="150000"/>
              </a:lnSpc>
              <a:defRPr/>
            </a:pPr>
            <a:r>
              <a:rPr lang="en-US" sz="1400" b="1" dirty="0"/>
              <a:t>SCOPE: </a:t>
            </a:r>
            <a:r>
              <a:rPr lang="en-PH" sz="1400" dirty="0"/>
              <a:t>Supply of ATS Panel</a:t>
            </a:r>
          </a:p>
          <a:p>
            <a:pPr>
              <a:lnSpc>
                <a:spcPct val="150000"/>
              </a:lnSpc>
              <a:defRPr/>
            </a:pPr>
            <a:r>
              <a:rPr lang="en-PH" sz="1400" b="1" dirty="0"/>
              <a:t>LOCATION: </a:t>
            </a:r>
            <a:r>
              <a:rPr lang="en-PH" sz="1400" dirty="0"/>
              <a:t>Cabanatuan, Cebu</a:t>
            </a:r>
          </a:p>
        </p:txBody>
      </p:sp>
      <p:pic>
        <p:nvPicPr>
          <p:cNvPr id="18" name="Picture 17">
            <a:extLst>
              <a:ext uri="{FF2B5EF4-FFF2-40B4-BE49-F238E27FC236}">
                <a16:creationId xmlns:a16="http://schemas.microsoft.com/office/drawing/2014/main" id="{159CAC14-1F85-40D4-9E8A-D324B29C5C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530" y="1778293"/>
            <a:ext cx="2210275" cy="3097988"/>
          </a:xfrm>
          <a:prstGeom prst="rect">
            <a:avLst/>
          </a:prstGeom>
        </p:spPr>
      </p:pic>
      <p:pic>
        <p:nvPicPr>
          <p:cNvPr id="21" name="Picture 20">
            <a:extLst>
              <a:ext uri="{FF2B5EF4-FFF2-40B4-BE49-F238E27FC236}">
                <a16:creationId xmlns:a16="http://schemas.microsoft.com/office/drawing/2014/main" id="{868DF85B-A300-4F91-B249-E2ED1A24AE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9835" y="1756136"/>
            <a:ext cx="2014207" cy="3084781"/>
          </a:xfrm>
          <a:prstGeom prst="rect">
            <a:avLst/>
          </a:prstGeom>
        </p:spPr>
      </p:pic>
    </p:spTree>
    <p:extLst>
      <p:ext uri="{BB962C8B-B14F-4D97-AF65-F5344CB8AC3E}">
        <p14:creationId xmlns:p14="http://schemas.microsoft.com/office/powerpoint/2010/main" val="407662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755576" y="736018"/>
            <a:ext cx="4318463"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PH" b="1" dirty="0">
                <a:solidFill>
                  <a:schemeClr val="bg1"/>
                </a:solidFill>
              </a:rPr>
              <a:t>	MH Poly- </a:t>
            </a:r>
          </a:p>
          <a:p>
            <a:pPr marL="0" indent="0">
              <a:spcBef>
                <a:spcPts val="0"/>
              </a:spcBef>
              <a:buNone/>
            </a:pPr>
            <a:r>
              <a:rPr lang="en-PH" b="1" dirty="0">
                <a:solidFill>
                  <a:schemeClr val="bg1"/>
                </a:solidFill>
              </a:rPr>
              <a:t>Electromechs, Inc.</a:t>
            </a: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579452"/>
            <a:ext cx="3110974" cy="630942"/>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defRPr/>
            </a:pPr>
            <a:r>
              <a:rPr lang="en-US" sz="1400" b="1" dirty="0"/>
              <a:t>SCOPE: </a:t>
            </a:r>
            <a:r>
              <a:rPr lang="en-PH" sz="1400" dirty="0"/>
              <a:t>Supply of By-Pass Panel</a:t>
            </a:r>
          </a:p>
        </p:txBody>
      </p:sp>
      <p:pic>
        <p:nvPicPr>
          <p:cNvPr id="12" name="Picture 11">
            <a:extLst>
              <a:ext uri="{FF2B5EF4-FFF2-40B4-BE49-F238E27FC236}">
                <a16:creationId xmlns:a16="http://schemas.microsoft.com/office/drawing/2014/main" id="{F158A3DB-4F3B-470A-A9DC-9EAFC1F577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6" y="1753389"/>
            <a:ext cx="2124531" cy="3238577"/>
          </a:xfrm>
          <a:prstGeom prst="rect">
            <a:avLst/>
          </a:prstGeom>
        </p:spPr>
      </p:pic>
      <p:pic>
        <p:nvPicPr>
          <p:cNvPr id="16" name="Picture 15">
            <a:extLst>
              <a:ext uri="{FF2B5EF4-FFF2-40B4-BE49-F238E27FC236}">
                <a16:creationId xmlns:a16="http://schemas.microsoft.com/office/drawing/2014/main" id="{2C1B230C-048A-41D2-ADB5-6B8272D6F5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4811" y="1753388"/>
            <a:ext cx="2224197" cy="3238577"/>
          </a:xfrm>
          <a:prstGeom prst="rect">
            <a:avLst/>
          </a:prstGeom>
        </p:spPr>
      </p:pic>
    </p:spTree>
    <p:extLst>
      <p:ext uri="{BB962C8B-B14F-4D97-AF65-F5344CB8AC3E}">
        <p14:creationId xmlns:p14="http://schemas.microsoft.com/office/powerpoint/2010/main" val="351141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539553" y="736018"/>
            <a:ext cx="4534486"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PH" b="1" dirty="0">
                <a:solidFill>
                  <a:schemeClr val="bg1"/>
                </a:solidFill>
              </a:rPr>
              <a:t>Piedra Electric Supply</a:t>
            </a: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15" name="TextBox 14"/>
          <p:cNvSpPr txBox="1"/>
          <p:nvPr/>
        </p:nvSpPr>
        <p:spPr>
          <a:xfrm>
            <a:off x="5363068" y="2471729"/>
            <a:ext cx="3110974" cy="846386"/>
          </a:xfrm>
          <a:prstGeom prst="rect">
            <a:avLst/>
          </a:prstGeom>
          <a:noFill/>
        </p:spPr>
        <p:txBody>
          <a:bodyPr wrap="square" rtlCol="0" anchor="ctr">
            <a:spAutoFit/>
          </a:bodyPr>
          <a:lstStyle/>
          <a:p>
            <a:pPr>
              <a:lnSpc>
                <a:spcPct val="150000"/>
              </a:lnSpc>
              <a:spcBef>
                <a:spcPts val="0"/>
              </a:spcBef>
              <a:defRPr/>
            </a:pPr>
            <a:r>
              <a:rPr lang="en-US" sz="1400" b="1" dirty="0"/>
              <a:t>INDUSTRY TYPE: </a:t>
            </a:r>
            <a:r>
              <a:rPr lang="en-PH" sz="1400" dirty="0"/>
              <a:t>ELECTRICAL</a:t>
            </a:r>
          </a:p>
          <a:p>
            <a:pPr>
              <a:defRPr/>
            </a:pPr>
            <a:r>
              <a:rPr lang="en-US" sz="1400" b="1" dirty="0"/>
              <a:t>SCOPE: </a:t>
            </a:r>
            <a:r>
              <a:rPr lang="en-PH" sz="1400" dirty="0"/>
              <a:t>Supply of Main Distribution Panel</a:t>
            </a:r>
          </a:p>
        </p:txBody>
      </p:sp>
      <p:pic>
        <p:nvPicPr>
          <p:cNvPr id="17" name="Picture 16">
            <a:extLst>
              <a:ext uri="{FF2B5EF4-FFF2-40B4-BE49-F238E27FC236}">
                <a16:creationId xmlns:a16="http://schemas.microsoft.com/office/drawing/2014/main" id="{B1B44CB8-41CF-4777-AC45-721443D790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3586" y="1763425"/>
            <a:ext cx="1828054" cy="2969088"/>
          </a:xfrm>
          <a:prstGeom prst="rect">
            <a:avLst/>
          </a:prstGeom>
        </p:spPr>
      </p:pic>
      <p:pic>
        <p:nvPicPr>
          <p:cNvPr id="18" name="Picture 17">
            <a:extLst>
              <a:ext uri="{FF2B5EF4-FFF2-40B4-BE49-F238E27FC236}">
                <a16:creationId xmlns:a16="http://schemas.microsoft.com/office/drawing/2014/main" id="{734401B0-71E0-4995-B1AF-52086EB1A3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877" y="1759125"/>
            <a:ext cx="2324194" cy="2972866"/>
          </a:xfrm>
          <a:prstGeom prst="rect">
            <a:avLst/>
          </a:prstGeom>
        </p:spPr>
      </p:pic>
    </p:spTree>
    <p:extLst>
      <p:ext uri="{BB962C8B-B14F-4D97-AF65-F5344CB8AC3E}">
        <p14:creationId xmlns:p14="http://schemas.microsoft.com/office/powerpoint/2010/main" val="401812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3" name="Text Placeholder 13"/>
          <p:cNvSpPr txBox="1">
            <a:spLocks/>
          </p:cNvSpPr>
          <p:nvPr/>
        </p:nvSpPr>
        <p:spPr>
          <a:xfrm>
            <a:off x="539553" y="736018"/>
            <a:ext cx="4534486"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PH" b="1" dirty="0">
                <a:solidFill>
                  <a:schemeClr val="bg1"/>
                </a:solidFill>
              </a:rPr>
              <a:t>DLSU - </a:t>
            </a:r>
            <a:r>
              <a:rPr lang="en-PH" b="1" dirty="0" err="1">
                <a:solidFill>
                  <a:schemeClr val="bg1"/>
                </a:solidFill>
              </a:rPr>
              <a:t>Canlubang</a:t>
            </a:r>
            <a:endParaRPr lang="en-PH" b="1" dirty="0">
              <a:solidFill>
                <a:schemeClr val="bg1"/>
              </a:solidFill>
            </a:endParaRPr>
          </a:p>
        </p:txBody>
      </p:sp>
      <p:sp>
        <p:nvSpPr>
          <p:cNvPr id="15" name="TextBox 14"/>
          <p:cNvSpPr txBox="1"/>
          <p:nvPr/>
        </p:nvSpPr>
        <p:spPr>
          <a:xfrm>
            <a:off x="5345142" y="2195386"/>
            <a:ext cx="3110974" cy="1990225"/>
          </a:xfrm>
          <a:prstGeom prst="rect">
            <a:avLst/>
          </a:prstGeom>
          <a:noFill/>
        </p:spPr>
        <p:txBody>
          <a:bodyPr wrap="square" rtlCol="0" anchor="ctr">
            <a:spAutoFit/>
          </a:bodyPr>
          <a:lstStyle/>
          <a:p>
            <a:pPr>
              <a:lnSpc>
                <a:spcPct val="150000"/>
              </a:lnSpc>
            </a:pPr>
            <a:r>
              <a:rPr lang="en-US" sz="1400" b="1" dirty="0"/>
              <a:t>INDUSTRY: </a:t>
            </a:r>
            <a:r>
              <a:rPr lang="en-US" sz="1400" dirty="0"/>
              <a:t>SCHOOL</a:t>
            </a:r>
          </a:p>
          <a:p>
            <a:pPr>
              <a:lnSpc>
                <a:spcPct val="150000"/>
              </a:lnSpc>
            </a:pPr>
            <a:r>
              <a:rPr lang="en-US" sz="1400" b="1" dirty="0"/>
              <a:t>SCOPE: </a:t>
            </a:r>
            <a:r>
              <a:rPr lang="en-PH" sz="1400" dirty="0"/>
              <a:t>Supply of various panels such as, Low Voltage Switchgear, </a:t>
            </a:r>
            <a:r>
              <a:rPr lang="en-PH" sz="1400" dirty="0" err="1"/>
              <a:t>Panelboards</a:t>
            </a:r>
            <a:r>
              <a:rPr lang="en-PH" sz="1400" dirty="0"/>
              <a:t>, Main Distribution Panel &amp; </a:t>
            </a:r>
            <a:r>
              <a:rPr lang="en-PH" sz="1400" dirty="0" err="1"/>
              <a:t>Busbar</a:t>
            </a:r>
            <a:r>
              <a:rPr lang="en-PH" sz="1400" dirty="0"/>
              <a:t> Gutters.</a:t>
            </a:r>
          </a:p>
          <a:p>
            <a:pPr>
              <a:lnSpc>
                <a:spcPct val="150000"/>
              </a:lnSpc>
            </a:pPr>
            <a:r>
              <a:rPr lang="en-PH" sz="1400" b="1" dirty="0"/>
              <a:t>LOCATION:</a:t>
            </a:r>
            <a:r>
              <a:rPr lang="en-PH" sz="1400" dirty="0"/>
              <a:t> </a:t>
            </a:r>
            <a:r>
              <a:rPr lang="en-PH" sz="1400" dirty="0" err="1"/>
              <a:t>Canlubang</a:t>
            </a:r>
            <a:r>
              <a:rPr lang="en-PH" sz="1400" dirty="0"/>
              <a:t>, Lagun</a:t>
            </a:r>
            <a:r>
              <a:rPr lang="en-PH" sz="1200" dirty="0"/>
              <a:t>a</a:t>
            </a:r>
          </a:p>
        </p:txBody>
      </p:sp>
      <p:pic>
        <p:nvPicPr>
          <p:cNvPr id="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995689"/>
            <a:ext cx="1728192" cy="175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A88F57C6-685F-414D-9352-6A459C70F2F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Tree>
    <p:extLst>
      <p:ext uri="{BB962C8B-B14F-4D97-AF65-F5344CB8AC3E}">
        <p14:creationId xmlns:p14="http://schemas.microsoft.com/office/powerpoint/2010/main" val="30898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E5C47791-D8D5-46FA-B0DD-FE0F285AB78C}"/>
              </a:ext>
            </a:extLst>
          </p:cNvPr>
          <p:cNvSpPr>
            <a:spLocks noGrp="1"/>
          </p:cNvSpPr>
          <p:nvPr>
            <p:ph type="pic" idx="1"/>
          </p:nvPr>
        </p:nvSpPr>
        <p:spPr>
          <a:xfrm>
            <a:off x="539552" y="1708014"/>
            <a:ext cx="4680520" cy="3240000"/>
          </a:xfrm>
          <a:noFill/>
          <a:ln>
            <a:noFill/>
          </a:ln>
        </p:spPr>
      </p:sp>
      <p:sp>
        <p:nvSpPr>
          <p:cNvPr id="6" name="Rectangle 5"/>
          <p:cNvSpPr/>
          <p:nvPr/>
        </p:nvSpPr>
        <p:spPr>
          <a:xfrm>
            <a:off x="5219624" y="1706504"/>
            <a:ext cx="3384376" cy="3228363"/>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7" name="Rectangle 6"/>
          <p:cNvSpPr/>
          <p:nvPr/>
        </p:nvSpPr>
        <p:spPr>
          <a:xfrm>
            <a:off x="539552" y="736015"/>
            <a:ext cx="4680072" cy="972000"/>
          </a:xfrm>
          <a:prstGeom prst="rect">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3" name="Text Placeholder 13"/>
          <p:cNvSpPr txBox="1">
            <a:spLocks/>
          </p:cNvSpPr>
          <p:nvPr/>
        </p:nvSpPr>
        <p:spPr>
          <a:xfrm>
            <a:off x="539553" y="736018"/>
            <a:ext cx="4534486" cy="92635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PH" b="1" dirty="0">
                <a:solidFill>
                  <a:schemeClr val="bg1"/>
                </a:solidFill>
              </a:rPr>
              <a:t>Cagayan Valley</a:t>
            </a:r>
          </a:p>
          <a:p>
            <a:pPr marL="0" indent="0" algn="ctr">
              <a:spcBef>
                <a:spcPts val="0"/>
              </a:spcBef>
              <a:buNone/>
            </a:pPr>
            <a:r>
              <a:rPr lang="en-PH" b="1" dirty="0">
                <a:solidFill>
                  <a:schemeClr val="bg1"/>
                </a:solidFill>
              </a:rPr>
              <a:t>Medical Center</a:t>
            </a:r>
          </a:p>
        </p:txBody>
      </p:sp>
      <p:sp>
        <p:nvSpPr>
          <p:cNvPr id="15" name="TextBox 14"/>
          <p:cNvSpPr txBox="1"/>
          <p:nvPr/>
        </p:nvSpPr>
        <p:spPr>
          <a:xfrm>
            <a:off x="5356325" y="1871061"/>
            <a:ext cx="3110974" cy="2677656"/>
          </a:xfrm>
          <a:prstGeom prst="rect">
            <a:avLst/>
          </a:prstGeom>
          <a:noFill/>
        </p:spPr>
        <p:txBody>
          <a:bodyPr wrap="square" rtlCol="0" anchor="ctr">
            <a:spAutoFit/>
          </a:bodyPr>
          <a:lstStyle/>
          <a:p>
            <a:pPr>
              <a:lnSpc>
                <a:spcPct val="150000"/>
              </a:lnSpc>
            </a:pPr>
            <a:r>
              <a:rPr lang="en-PH" sz="1400" b="1" dirty="0"/>
              <a:t>INDUSTRY TYPE:  </a:t>
            </a:r>
            <a:r>
              <a:rPr lang="en-PH" sz="1400" dirty="0"/>
              <a:t>HEALTHCARE</a:t>
            </a:r>
          </a:p>
          <a:p>
            <a:pPr>
              <a:lnSpc>
                <a:spcPct val="150000"/>
              </a:lnSpc>
            </a:pPr>
            <a:r>
              <a:rPr lang="en-PH" sz="1400" b="1" dirty="0"/>
              <a:t>SCOPE:</a:t>
            </a:r>
            <a:r>
              <a:rPr lang="en-PH" sz="1400" dirty="0"/>
              <a:t>  Supply of various panels such as </a:t>
            </a:r>
            <a:r>
              <a:rPr lang="en-PH" sz="1400" dirty="0" err="1"/>
              <a:t>Panelboards</a:t>
            </a:r>
            <a:r>
              <a:rPr lang="en-PH" sz="1400" dirty="0"/>
              <a:t>, Main Distribution Panel &amp; </a:t>
            </a:r>
            <a:r>
              <a:rPr lang="en-PH" sz="1400" dirty="0" err="1"/>
              <a:t>Busbar</a:t>
            </a:r>
            <a:r>
              <a:rPr lang="en-PH" sz="1400" dirty="0"/>
              <a:t>  </a:t>
            </a:r>
          </a:p>
          <a:p>
            <a:pPr>
              <a:lnSpc>
                <a:spcPct val="150000"/>
              </a:lnSpc>
            </a:pPr>
            <a:r>
              <a:rPr lang="en-PH" sz="1400" dirty="0"/>
              <a:t>Gutters.</a:t>
            </a:r>
          </a:p>
          <a:p>
            <a:pPr>
              <a:lnSpc>
                <a:spcPct val="150000"/>
              </a:lnSpc>
            </a:pPr>
            <a:r>
              <a:rPr lang="en-PH" sz="1400" b="1" dirty="0"/>
              <a:t>CLIENT : </a:t>
            </a:r>
            <a:r>
              <a:rPr lang="en-PH" sz="1400" dirty="0"/>
              <a:t>R.R. </a:t>
            </a:r>
            <a:r>
              <a:rPr lang="en-PH" sz="1400" dirty="0" err="1"/>
              <a:t>Encabo</a:t>
            </a:r>
            <a:r>
              <a:rPr lang="en-PH" sz="1400" dirty="0"/>
              <a:t> </a:t>
            </a:r>
            <a:r>
              <a:rPr lang="en-PH" sz="1400" dirty="0" err="1"/>
              <a:t>Contructors</a:t>
            </a:r>
            <a:r>
              <a:rPr lang="en-PH" sz="1400" dirty="0"/>
              <a:t>, </a:t>
            </a:r>
            <a:r>
              <a:rPr lang="en-PH" sz="1400" dirty="0" err="1"/>
              <a:t>Inc</a:t>
            </a:r>
            <a:endParaRPr lang="en-PH" sz="1400" dirty="0"/>
          </a:p>
          <a:p>
            <a:pPr>
              <a:lnSpc>
                <a:spcPct val="150000"/>
              </a:lnSpc>
            </a:pPr>
            <a:r>
              <a:rPr lang="en-PH" sz="1400" b="1" dirty="0"/>
              <a:t>LOCATION:</a:t>
            </a:r>
            <a:r>
              <a:rPr lang="en-PH" sz="1400" dirty="0"/>
              <a:t>  </a:t>
            </a:r>
            <a:r>
              <a:rPr lang="en-PH" sz="1400" dirty="0" err="1"/>
              <a:t>Tuguegarao</a:t>
            </a:r>
            <a:r>
              <a:rPr lang="en-PH" sz="1400" dirty="0"/>
              <a:t> City</a:t>
            </a:r>
          </a:p>
        </p:txBody>
      </p:sp>
      <p:sp>
        <p:nvSpPr>
          <p:cNvPr id="16" name="Picture Placeholder 2"/>
          <p:cNvSpPr>
            <a:spLocks noGrp="1"/>
          </p:cNvSpPr>
          <p:nvPr>
            <p:ph type="pic" idx="12"/>
          </p:nvPr>
        </p:nvSpPr>
        <p:spPr>
          <a:xfrm>
            <a:off x="5219624" y="760194"/>
            <a:ext cx="3384000" cy="972000"/>
          </a:xfrm>
          <a:noFill/>
        </p:spPr>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645" y="736017"/>
            <a:ext cx="1099707" cy="926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722" y="1900913"/>
            <a:ext cx="4240169" cy="282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a:extLst>
              <a:ext uri="{FF2B5EF4-FFF2-40B4-BE49-F238E27FC236}">
                <a16:creationId xmlns:a16="http://schemas.microsoft.com/office/drawing/2014/main" id="{55836CA9-01AE-4BAD-86C8-756B61B35EB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Tree>
    <p:extLst>
      <p:ext uri="{BB962C8B-B14F-4D97-AF65-F5344CB8AC3E}">
        <p14:creationId xmlns:p14="http://schemas.microsoft.com/office/powerpoint/2010/main" val="187832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99602" y="1923683"/>
            <a:ext cx="7772401" cy="1102519"/>
          </a:xfrm>
        </p:spPr>
        <p:txBody>
          <a:bodyPr>
            <a:normAutofit/>
          </a:bodyPr>
          <a:lstStyle/>
          <a:p>
            <a:r>
              <a:rPr lang="en-PH" sz="4800" b="1" dirty="0">
                <a:solidFill>
                  <a:srgbClr val="0070C0"/>
                </a:solidFill>
                <a:latin typeface="+mn-lt"/>
              </a:rPr>
              <a:t>Appendices</a:t>
            </a:r>
            <a:endParaRPr lang="en-PH" sz="4800" b="1" dirty="0">
              <a:solidFill>
                <a:schemeClr val="tx1">
                  <a:lumMod val="50000"/>
                  <a:lumOff val="50000"/>
                </a:schemeClr>
              </a:solidFill>
              <a:latin typeface="+mn-lt"/>
            </a:endParaRPr>
          </a:p>
        </p:txBody>
      </p:sp>
      <p:pic>
        <p:nvPicPr>
          <p:cNvPr id="5" name="Picture 4">
            <a:extLst>
              <a:ext uri="{FF2B5EF4-FFF2-40B4-BE49-F238E27FC236}">
                <a16:creationId xmlns:a16="http://schemas.microsoft.com/office/drawing/2014/main" id="{73BB1A3F-A219-4D49-BC8B-10D8E49D193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Tree>
    <p:extLst>
      <p:ext uri="{BB962C8B-B14F-4D97-AF65-F5344CB8AC3E}">
        <p14:creationId xmlns:p14="http://schemas.microsoft.com/office/powerpoint/2010/main" val="764060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2">
            <a:extLst>
              <a:ext uri="{FF2B5EF4-FFF2-40B4-BE49-F238E27FC236}">
                <a16:creationId xmlns:a16="http://schemas.microsoft.com/office/drawing/2014/main" id="{576CEFCF-14F9-484D-BCDF-C90D0D13A224}"/>
              </a:ext>
            </a:extLst>
          </p:cNvPr>
          <p:cNvSpPr txBox="1">
            <a:spLocks/>
          </p:cNvSpPr>
          <p:nvPr/>
        </p:nvSpPr>
        <p:spPr>
          <a:xfrm>
            <a:off x="253616" y="375928"/>
            <a:ext cx="6406616"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Appendix A: Organizational Chart</a:t>
            </a:r>
          </a:p>
        </p:txBody>
      </p:sp>
      <p:sp>
        <p:nvSpPr>
          <p:cNvPr id="3" name="Rectangle: Rounded Corners 2">
            <a:extLst>
              <a:ext uri="{FF2B5EF4-FFF2-40B4-BE49-F238E27FC236}">
                <a16:creationId xmlns:a16="http://schemas.microsoft.com/office/drawing/2014/main" id="{316C03A1-15A3-4E05-8B26-3C73DAF55041}"/>
              </a:ext>
            </a:extLst>
          </p:cNvPr>
          <p:cNvSpPr/>
          <p:nvPr/>
        </p:nvSpPr>
        <p:spPr>
          <a:xfrm>
            <a:off x="3416819" y="1020467"/>
            <a:ext cx="2160240" cy="864096"/>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200" dirty="0">
                <a:solidFill>
                  <a:schemeClr val="tx1"/>
                </a:solidFill>
              </a:rPr>
              <a:t>Lawrence Tiu</a:t>
            </a:r>
          </a:p>
          <a:p>
            <a:pPr algn="ctr"/>
            <a:r>
              <a:rPr lang="en-PH" sz="1200" dirty="0">
                <a:solidFill>
                  <a:schemeClr val="tx1"/>
                </a:solidFill>
              </a:rPr>
              <a:t>Managing Director</a:t>
            </a:r>
          </a:p>
        </p:txBody>
      </p:sp>
      <p:sp>
        <p:nvSpPr>
          <p:cNvPr id="9" name="Rectangle: Rounded Corners 8">
            <a:extLst>
              <a:ext uri="{FF2B5EF4-FFF2-40B4-BE49-F238E27FC236}">
                <a16:creationId xmlns:a16="http://schemas.microsoft.com/office/drawing/2014/main" id="{0346597F-00FC-4798-8EFD-190856A9FDD6}"/>
              </a:ext>
            </a:extLst>
          </p:cNvPr>
          <p:cNvSpPr/>
          <p:nvPr/>
        </p:nvSpPr>
        <p:spPr>
          <a:xfrm>
            <a:off x="3416819" y="2172160"/>
            <a:ext cx="2160240" cy="864096"/>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200" dirty="0">
                <a:solidFill>
                  <a:schemeClr val="tx1"/>
                </a:solidFill>
              </a:rPr>
              <a:t>Ed Cabral</a:t>
            </a:r>
          </a:p>
          <a:p>
            <a:pPr algn="ctr"/>
            <a:r>
              <a:rPr lang="en-PH" sz="1200" dirty="0">
                <a:solidFill>
                  <a:schemeClr val="tx1"/>
                </a:solidFill>
              </a:rPr>
              <a:t>General Manager</a:t>
            </a:r>
          </a:p>
        </p:txBody>
      </p:sp>
      <p:cxnSp>
        <p:nvCxnSpPr>
          <p:cNvPr id="10" name="Straight Connector 9">
            <a:extLst>
              <a:ext uri="{FF2B5EF4-FFF2-40B4-BE49-F238E27FC236}">
                <a16:creationId xmlns:a16="http://schemas.microsoft.com/office/drawing/2014/main" id="{F75EB80C-390B-43AD-B30D-C9F636655ED9}"/>
              </a:ext>
            </a:extLst>
          </p:cNvPr>
          <p:cNvCxnSpPr>
            <a:cxnSpLocks/>
          </p:cNvCxnSpPr>
          <p:nvPr/>
        </p:nvCxnSpPr>
        <p:spPr>
          <a:xfrm>
            <a:off x="4496939" y="3036558"/>
            <a:ext cx="0" cy="38859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BF9B3674-07BC-4EF6-90FB-27BDF6AB5C1F}"/>
              </a:ext>
            </a:extLst>
          </p:cNvPr>
          <p:cNvCxnSpPr>
            <a:cxnSpLocks/>
          </p:cNvCxnSpPr>
          <p:nvPr/>
        </p:nvCxnSpPr>
        <p:spPr>
          <a:xfrm>
            <a:off x="766132" y="3435846"/>
            <a:ext cx="763284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5" name="Rectangle: Rounded Corners 14">
            <a:extLst>
              <a:ext uri="{FF2B5EF4-FFF2-40B4-BE49-F238E27FC236}">
                <a16:creationId xmlns:a16="http://schemas.microsoft.com/office/drawing/2014/main" id="{6BFCF333-0BED-4904-B960-CBEA6767296A}"/>
              </a:ext>
            </a:extLst>
          </p:cNvPr>
          <p:cNvSpPr/>
          <p:nvPr/>
        </p:nvSpPr>
        <p:spPr>
          <a:xfrm>
            <a:off x="226072" y="3795886"/>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Accounting (4)</a:t>
            </a:r>
          </a:p>
          <a:p>
            <a:pPr algn="ctr"/>
            <a:r>
              <a:rPr lang="en-PH" sz="800" dirty="0" err="1">
                <a:solidFill>
                  <a:schemeClr val="tx1"/>
                </a:solidFill>
              </a:rPr>
              <a:t>Mhae</a:t>
            </a:r>
            <a:r>
              <a:rPr lang="en-PH" sz="800" dirty="0">
                <a:solidFill>
                  <a:schemeClr val="tx1"/>
                </a:solidFill>
              </a:rPr>
              <a:t> Vergara</a:t>
            </a:r>
          </a:p>
        </p:txBody>
      </p:sp>
      <p:sp>
        <p:nvSpPr>
          <p:cNvPr id="26" name="Rectangle: Rounded Corners 25">
            <a:extLst>
              <a:ext uri="{FF2B5EF4-FFF2-40B4-BE49-F238E27FC236}">
                <a16:creationId xmlns:a16="http://schemas.microsoft.com/office/drawing/2014/main" id="{2C47C0B9-AB9E-4556-9EE6-ABAC58835D71}"/>
              </a:ext>
            </a:extLst>
          </p:cNvPr>
          <p:cNvSpPr/>
          <p:nvPr/>
        </p:nvSpPr>
        <p:spPr>
          <a:xfrm>
            <a:off x="1450208" y="3785188"/>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Supply Chain (7)</a:t>
            </a:r>
          </a:p>
          <a:p>
            <a:pPr algn="ctr"/>
            <a:r>
              <a:rPr lang="en-PH" sz="800" dirty="0" err="1">
                <a:solidFill>
                  <a:schemeClr val="tx1"/>
                </a:solidFill>
              </a:rPr>
              <a:t>Shiela</a:t>
            </a:r>
            <a:r>
              <a:rPr lang="en-PH" sz="800" dirty="0">
                <a:solidFill>
                  <a:schemeClr val="tx1"/>
                </a:solidFill>
              </a:rPr>
              <a:t> </a:t>
            </a:r>
          </a:p>
          <a:p>
            <a:pPr algn="ctr"/>
            <a:r>
              <a:rPr lang="en-PH" sz="800" dirty="0">
                <a:solidFill>
                  <a:schemeClr val="tx1"/>
                </a:solidFill>
              </a:rPr>
              <a:t>Dela Cruz</a:t>
            </a:r>
          </a:p>
        </p:txBody>
      </p:sp>
      <p:sp>
        <p:nvSpPr>
          <p:cNvPr id="27" name="Rectangle: Rounded Corners 26">
            <a:extLst>
              <a:ext uri="{FF2B5EF4-FFF2-40B4-BE49-F238E27FC236}">
                <a16:creationId xmlns:a16="http://schemas.microsoft.com/office/drawing/2014/main" id="{B02703CC-7167-44B7-93F8-F3742AAD5C51}"/>
              </a:ext>
            </a:extLst>
          </p:cNvPr>
          <p:cNvSpPr/>
          <p:nvPr/>
        </p:nvSpPr>
        <p:spPr>
          <a:xfrm>
            <a:off x="3960596" y="3795886"/>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Biz Dev &amp; Sales (8)</a:t>
            </a:r>
          </a:p>
          <a:p>
            <a:pPr algn="ctr"/>
            <a:r>
              <a:rPr lang="en-PH" sz="800" dirty="0" err="1">
                <a:solidFill>
                  <a:schemeClr val="tx1"/>
                </a:solidFill>
              </a:rPr>
              <a:t>Ernalyn</a:t>
            </a:r>
            <a:r>
              <a:rPr lang="en-PH" sz="800" dirty="0">
                <a:solidFill>
                  <a:schemeClr val="tx1"/>
                </a:solidFill>
              </a:rPr>
              <a:t> </a:t>
            </a:r>
            <a:r>
              <a:rPr lang="en-PH" sz="800" dirty="0" err="1">
                <a:solidFill>
                  <a:schemeClr val="tx1"/>
                </a:solidFill>
              </a:rPr>
              <a:t>Ilas</a:t>
            </a:r>
            <a:endParaRPr lang="en-PH" sz="800" dirty="0">
              <a:solidFill>
                <a:schemeClr val="tx1"/>
              </a:solidFill>
            </a:endParaRPr>
          </a:p>
        </p:txBody>
      </p:sp>
      <p:sp>
        <p:nvSpPr>
          <p:cNvPr id="28" name="Rectangle: Rounded Corners 27">
            <a:extLst>
              <a:ext uri="{FF2B5EF4-FFF2-40B4-BE49-F238E27FC236}">
                <a16:creationId xmlns:a16="http://schemas.microsoft.com/office/drawing/2014/main" id="{B84E9A6E-97AA-406F-BDC0-F7AE6AB76E2E}"/>
              </a:ext>
            </a:extLst>
          </p:cNvPr>
          <p:cNvSpPr/>
          <p:nvPr/>
        </p:nvSpPr>
        <p:spPr>
          <a:xfrm>
            <a:off x="5246848" y="3795886"/>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Engineering (12)</a:t>
            </a:r>
          </a:p>
          <a:p>
            <a:pPr algn="ctr"/>
            <a:r>
              <a:rPr lang="en-PH" sz="800" dirty="0">
                <a:solidFill>
                  <a:schemeClr val="tx1"/>
                </a:solidFill>
              </a:rPr>
              <a:t>Erwin Dumlao</a:t>
            </a:r>
          </a:p>
        </p:txBody>
      </p:sp>
      <p:sp>
        <p:nvSpPr>
          <p:cNvPr id="29" name="Rectangle: Rounded Corners 28">
            <a:extLst>
              <a:ext uri="{FF2B5EF4-FFF2-40B4-BE49-F238E27FC236}">
                <a16:creationId xmlns:a16="http://schemas.microsoft.com/office/drawing/2014/main" id="{16A2E5C9-1847-4458-ACB8-DAA0D29F374C}"/>
              </a:ext>
            </a:extLst>
          </p:cNvPr>
          <p:cNvSpPr/>
          <p:nvPr/>
        </p:nvSpPr>
        <p:spPr>
          <a:xfrm>
            <a:off x="6533100" y="3795886"/>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Production &amp; QA/QC (113)</a:t>
            </a:r>
          </a:p>
          <a:p>
            <a:pPr algn="ctr"/>
            <a:r>
              <a:rPr lang="en-PH" sz="800" dirty="0" err="1">
                <a:solidFill>
                  <a:schemeClr val="tx1"/>
                </a:solidFill>
              </a:rPr>
              <a:t>Arnel</a:t>
            </a:r>
            <a:r>
              <a:rPr lang="en-PH" sz="800" dirty="0">
                <a:solidFill>
                  <a:schemeClr val="tx1"/>
                </a:solidFill>
              </a:rPr>
              <a:t> Canlas</a:t>
            </a:r>
          </a:p>
        </p:txBody>
      </p:sp>
      <p:sp>
        <p:nvSpPr>
          <p:cNvPr id="30" name="Rectangle: Rounded Corners 29">
            <a:extLst>
              <a:ext uri="{FF2B5EF4-FFF2-40B4-BE49-F238E27FC236}">
                <a16:creationId xmlns:a16="http://schemas.microsoft.com/office/drawing/2014/main" id="{3908E7C8-D1F0-4C4F-A23A-3C811CBA1BCA}"/>
              </a:ext>
            </a:extLst>
          </p:cNvPr>
          <p:cNvSpPr/>
          <p:nvPr/>
        </p:nvSpPr>
        <p:spPr>
          <a:xfrm>
            <a:off x="2674344" y="3798742"/>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HR, IT &amp; Admin</a:t>
            </a:r>
          </a:p>
          <a:p>
            <a:pPr algn="ctr"/>
            <a:r>
              <a:rPr lang="en-PH" sz="1000" b="1" dirty="0">
                <a:solidFill>
                  <a:schemeClr val="tx1"/>
                </a:solidFill>
              </a:rPr>
              <a:t>(3)</a:t>
            </a:r>
          </a:p>
          <a:p>
            <a:pPr algn="ctr"/>
            <a:r>
              <a:rPr lang="en-PH" sz="800" dirty="0">
                <a:solidFill>
                  <a:schemeClr val="tx1"/>
                </a:solidFill>
              </a:rPr>
              <a:t>Vanessa </a:t>
            </a:r>
            <a:r>
              <a:rPr lang="en-PH" sz="800" dirty="0" err="1">
                <a:solidFill>
                  <a:schemeClr val="tx1"/>
                </a:solidFill>
              </a:rPr>
              <a:t>Forteo</a:t>
            </a:r>
            <a:endParaRPr lang="en-PH" sz="800" dirty="0">
              <a:solidFill>
                <a:schemeClr val="tx1"/>
              </a:solidFill>
            </a:endParaRPr>
          </a:p>
        </p:txBody>
      </p:sp>
      <p:sp>
        <p:nvSpPr>
          <p:cNvPr id="31" name="Rectangle: Rounded Corners 30">
            <a:extLst>
              <a:ext uri="{FF2B5EF4-FFF2-40B4-BE49-F238E27FC236}">
                <a16:creationId xmlns:a16="http://schemas.microsoft.com/office/drawing/2014/main" id="{AE755F9A-FD80-478A-87D4-ADAEECBF2902}"/>
              </a:ext>
            </a:extLst>
          </p:cNvPr>
          <p:cNvSpPr/>
          <p:nvPr/>
        </p:nvSpPr>
        <p:spPr>
          <a:xfrm>
            <a:off x="7819352" y="3795886"/>
            <a:ext cx="1080120" cy="1252677"/>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000" b="1" dirty="0">
                <a:solidFill>
                  <a:schemeClr val="tx1"/>
                </a:solidFill>
              </a:rPr>
              <a:t>After-Sales &amp; Testing </a:t>
            </a:r>
          </a:p>
          <a:p>
            <a:pPr algn="ctr"/>
            <a:r>
              <a:rPr lang="en-PH" sz="1000" b="1" dirty="0">
                <a:solidFill>
                  <a:schemeClr val="tx1"/>
                </a:solidFill>
              </a:rPr>
              <a:t>(3)</a:t>
            </a:r>
          </a:p>
          <a:p>
            <a:pPr algn="ctr"/>
            <a:r>
              <a:rPr lang="en-PH" sz="800" dirty="0">
                <a:solidFill>
                  <a:schemeClr val="tx1"/>
                </a:solidFill>
              </a:rPr>
              <a:t>Eugene </a:t>
            </a:r>
            <a:r>
              <a:rPr lang="en-PH" sz="800" dirty="0" err="1">
                <a:solidFill>
                  <a:schemeClr val="tx1"/>
                </a:solidFill>
              </a:rPr>
              <a:t>Quitola</a:t>
            </a:r>
            <a:endParaRPr lang="en-PH" sz="800" dirty="0">
              <a:solidFill>
                <a:schemeClr val="tx1"/>
              </a:solidFill>
            </a:endParaRPr>
          </a:p>
        </p:txBody>
      </p:sp>
      <p:cxnSp>
        <p:nvCxnSpPr>
          <p:cNvPr id="36" name="Straight Arrow Connector 35">
            <a:extLst>
              <a:ext uri="{FF2B5EF4-FFF2-40B4-BE49-F238E27FC236}">
                <a16:creationId xmlns:a16="http://schemas.microsoft.com/office/drawing/2014/main" id="{F1B60190-F120-426B-8510-06F13144F910}"/>
              </a:ext>
            </a:extLst>
          </p:cNvPr>
          <p:cNvCxnSpPr>
            <a:cxnSpLocks/>
            <a:endCxn id="15" idx="0"/>
          </p:cNvCxnSpPr>
          <p:nvPr/>
        </p:nvCxnSpPr>
        <p:spPr>
          <a:xfrm>
            <a:off x="766132" y="3435846"/>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062866A8-A0DB-4A2F-ADBC-4CE674E98CCB}"/>
              </a:ext>
            </a:extLst>
          </p:cNvPr>
          <p:cNvCxnSpPr>
            <a:cxnSpLocks/>
          </p:cNvCxnSpPr>
          <p:nvPr/>
        </p:nvCxnSpPr>
        <p:spPr>
          <a:xfrm>
            <a:off x="1951870" y="3425148"/>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B4B4AC5B-065E-41D9-912D-28E4CEE9CF42}"/>
              </a:ext>
            </a:extLst>
          </p:cNvPr>
          <p:cNvCxnSpPr>
            <a:cxnSpLocks/>
          </p:cNvCxnSpPr>
          <p:nvPr/>
        </p:nvCxnSpPr>
        <p:spPr>
          <a:xfrm>
            <a:off x="3214404" y="3435846"/>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C5A93FEB-D1A3-4D9D-BFFA-FF4C7D8A580F}"/>
              </a:ext>
            </a:extLst>
          </p:cNvPr>
          <p:cNvCxnSpPr>
            <a:cxnSpLocks/>
          </p:cNvCxnSpPr>
          <p:nvPr/>
        </p:nvCxnSpPr>
        <p:spPr>
          <a:xfrm>
            <a:off x="4496939" y="3435846"/>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63AD14A3-8A78-4453-9411-08D5F3250212}"/>
              </a:ext>
            </a:extLst>
          </p:cNvPr>
          <p:cNvCxnSpPr>
            <a:cxnSpLocks/>
          </p:cNvCxnSpPr>
          <p:nvPr/>
        </p:nvCxnSpPr>
        <p:spPr>
          <a:xfrm>
            <a:off x="5786908" y="3435846"/>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BF251D6A-3C98-4EF1-BE59-6C6B2EDA19CB}"/>
              </a:ext>
            </a:extLst>
          </p:cNvPr>
          <p:cNvCxnSpPr>
            <a:cxnSpLocks/>
          </p:cNvCxnSpPr>
          <p:nvPr/>
        </p:nvCxnSpPr>
        <p:spPr>
          <a:xfrm>
            <a:off x="7058235" y="3435846"/>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7B2B72E3-B92C-4A17-85C9-7632288B6A87}"/>
              </a:ext>
            </a:extLst>
          </p:cNvPr>
          <p:cNvCxnSpPr>
            <a:cxnSpLocks/>
          </p:cNvCxnSpPr>
          <p:nvPr/>
        </p:nvCxnSpPr>
        <p:spPr>
          <a:xfrm>
            <a:off x="8398980" y="3435846"/>
            <a:ext cx="0" cy="36004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E8E7FA17-00F2-4D20-9894-8955F5D69928}"/>
              </a:ext>
            </a:extLst>
          </p:cNvPr>
          <p:cNvCxnSpPr>
            <a:cxnSpLocks/>
            <a:endCxn id="9" idx="0"/>
          </p:cNvCxnSpPr>
          <p:nvPr/>
        </p:nvCxnSpPr>
        <p:spPr>
          <a:xfrm>
            <a:off x="4496939" y="1895261"/>
            <a:ext cx="0" cy="276899"/>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23" name="Picture 22">
            <a:extLst>
              <a:ext uri="{FF2B5EF4-FFF2-40B4-BE49-F238E27FC236}">
                <a16:creationId xmlns:a16="http://schemas.microsoft.com/office/drawing/2014/main" id="{90995158-EB10-4984-98E8-524566F0EE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Tree>
    <p:extLst>
      <p:ext uri="{BB962C8B-B14F-4D97-AF65-F5344CB8AC3E}">
        <p14:creationId xmlns:p14="http://schemas.microsoft.com/office/powerpoint/2010/main" val="152048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DF9DD7CF-BD16-E342-B1F3-67D874287CBA}"/>
              </a:ext>
            </a:extLst>
          </p:cNvPr>
          <p:cNvSpPr txBox="1">
            <a:spLocks/>
          </p:cNvSpPr>
          <p:nvPr/>
        </p:nvSpPr>
        <p:spPr>
          <a:xfrm>
            <a:off x="253616" y="375928"/>
            <a:ext cx="7199936"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Appendix B: Clients and Projects</a:t>
            </a:r>
          </a:p>
        </p:txBody>
      </p:sp>
      <p:sp>
        <p:nvSpPr>
          <p:cNvPr id="6" name="Rectangle: Rounded Corners 5">
            <a:extLst>
              <a:ext uri="{FF2B5EF4-FFF2-40B4-BE49-F238E27FC236}">
                <a16:creationId xmlns:a16="http://schemas.microsoft.com/office/drawing/2014/main" id="{4A2192FD-0FF7-40E4-B44B-14C6E3546E7D}"/>
              </a:ext>
            </a:extLst>
          </p:cNvPr>
          <p:cNvSpPr/>
          <p:nvPr/>
        </p:nvSpPr>
        <p:spPr>
          <a:xfrm>
            <a:off x="109849" y="822662"/>
            <a:ext cx="9036496" cy="4248472"/>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marL="342900" lvl="0" indent="-342900">
              <a:buFont typeface="+mj-lt"/>
              <a:buAutoNum type="arabicPeriod"/>
            </a:pPr>
            <a:r>
              <a:rPr lang="en-US" sz="1100" dirty="0">
                <a:solidFill>
                  <a:schemeClr val="tx1"/>
                </a:solidFill>
              </a:rPr>
              <a:t>YEK YEU MERCHANDISING, INC</a:t>
            </a:r>
            <a:endParaRPr lang="en-PH" sz="1100" dirty="0">
              <a:solidFill>
                <a:schemeClr val="tx1"/>
              </a:solidFill>
            </a:endParaRPr>
          </a:p>
          <a:p>
            <a:pPr marL="342900" lvl="0" indent="-342900">
              <a:buFont typeface="+mj-lt"/>
              <a:buAutoNum type="arabicPeriod"/>
            </a:pPr>
            <a:r>
              <a:rPr lang="en-US" sz="1100" dirty="0">
                <a:solidFill>
                  <a:schemeClr val="tx1"/>
                </a:solidFill>
              </a:rPr>
              <a:t>RDT INDUSTRIAL SALES &amp; SERVICES, INC</a:t>
            </a:r>
            <a:endParaRPr lang="en-PH" sz="1100" dirty="0">
              <a:solidFill>
                <a:schemeClr val="tx1"/>
              </a:solidFill>
            </a:endParaRPr>
          </a:p>
          <a:p>
            <a:pPr marL="342900" lvl="0" indent="-342900">
              <a:buFont typeface="+mj-lt"/>
              <a:buAutoNum type="arabicPeriod"/>
            </a:pPr>
            <a:r>
              <a:rPr lang="en-US" sz="1100" dirty="0">
                <a:solidFill>
                  <a:schemeClr val="tx1"/>
                </a:solidFill>
              </a:rPr>
              <a:t>R.R. ENCABO CONTRUCTORS, INC</a:t>
            </a:r>
            <a:endParaRPr lang="en-PH" sz="1100" dirty="0">
              <a:solidFill>
                <a:schemeClr val="tx1"/>
              </a:solidFill>
            </a:endParaRPr>
          </a:p>
          <a:p>
            <a:pPr marL="342900" lvl="0" indent="-342900">
              <a:buFont typeface="+mj-lt"/>
              <a:buAutoNum type="arabicPeriod"/>
            </a:pPr>
            <a:r>
              <a:rPr lang="en-US" sz="1100" dirty="0">
                <a:solidFill>
                  <a:schemeClr val="tx1"/>
                </a:solidFill>
              </a:rPr>
              <a:t>EEI CORPORATION</a:t>
            </a:r>
            <a:endParaRPr lang="en-PH" sz="1100" dirty="0">
              <a:solidFill>
                <a:schemeClr val="tx1"/>
              </a:solidFill>
            </a:endParaRPr>
          </a:p>
          <a:p>
            <a:pPr marL="342900" lvl="0" indent="-342900">
              <a:buFont typeface="+mj-lt"/>
              <a:buAutoNum type="arabicPeriod"/>
            </a:pPr>
            <a:r>
              <a:rPr lang="en-US" sz="1100" dirty="0">
                <a:solidFill>
                  <a:schemeClr val="tx1"/>
                </a:solidFill>
              </a:rPr>
              <a:t>EEI POWER CORPORATION</a:t>
            </a:r>
            <a:endParaRPr lang="en-PH" sz="1100" dirty="0">
              <a:solidFill>
                <a:schemeClr val="tx1"/>
              </a:solidFill>
            </a:endParaRPr>
          </a:p>
          <a:p>
            <a:pPr marL="342900" lvl="0" indent="-342900">
              <a:buFont typeface="+mj-lt"/>
              <a:buAutoNum type="arabicPeriod"/>
            </a:pPr>
            <a:r>
              <a:rPr lang="en-US" sz="1100" dirty="0">
                <a:solidFill>
                  <a:schemeClr val="tx1"/>
                </a:solidFill>
              </a:rPr>
              <a:t>GLOVAL INTEGRATED SOLUTIONS AND TECHNOLOGICAL SERVICES, INC</a:t>
            </a:r>
            <a:endParaRPr lang="en-PH" sz="1100" dirty="0">
              <a:solidFill>
                <a:schemeClr val="tx1"/>
              </a:solidFill>
            </a:endParaRPr>
          </a:p>
          <a:p>
            <a:pPr marL="342900" lvl="0" indent="-342900">
              <a:buFont typeface="+mj-lt"/>
              <a:buAutoNum type="arabicPeriod"/>
            </a:pPr>
            <a:r>
              <a:rPr lang="en-US" sz="1100" dirty="0">
                <a:solidFill>
                  <a:schemeClr val="tx1"/>
                </a:solidFill>
              </a:rPr>
              <a:t>PRIME POWER ENERGIE SYSTEM, INC</a:t>
            </a:r>
            <a:endParaRPr lang="en-PH" sz="1100" dirty="0">
              <a:solidFill>
                <a:schemeClr val="tx1"/>
              </a:solidFill>
            </a:endParaRPr>
          </a:p>
          <a:p>
            <a:pPr marL="342900" lvl="0" indent="-342900">
              <a:buFont typeface="+mj-lt"/>
              <a:buAutoNum type="arabicPeriod"/>
            </a:pPr>
            <a:r>
              <a:rPr lang="en-US" sz="1100" dirty="0">
                <a:solidFill>
                  <a:schemeClr val="tx1"/>
                </a:solidFill>
              </a:rPr>
              <a:t>ATLAS CIRCUITS, INC</a:t>
            </a:r>
            <a:endParaRPr lang="en-PH" sz="1100" dirty="0">
              <a:solidFill>
                <a:schemeClr val="tx1"/>
              </a:solidFill>
            </a:endParaRPr>
          </a:p>
          <a:p>
            <a:pPr marL="342900" lvl="0" indent="-342900">
              <a:buFont typeface="+mj-lt"/>
              <a:buAutoNum type="arabicPeriod"/>
            </a:pPr>
            <a:r>
              <a:rPr lang="en-US" sz="1100" dirty="0">
                <a:solidFill>
                  <a:schemeClr val="tx1"/>
                </a:solidFill>
              </a:rPr>
              <a:t>ENERCON SYSTEMS INTERNATIONAL PHILIPPINES CORP</a:t>
            </a:r>
            <a:endParaRPr lang="en-PH" sz="1100" dirty="0">
              <a:solidFill>
                <a:schemeClr val="tx1"/>
              </a:solidFill>
            </a:endParaRPr>
          </a:p>
          <a:p>
            <a:pPr marL="342900" lvl="0" indent="-342900">
              <a:buFont typeface="+mj-lt"/>
              <a:buAutoNum type="arabicPeriod"/>
            </a:pPr>
            <a:r>
              <a:rPr lang="en-US" sz="1100" dirty="0">
                <a:solidFill>
                  <a:schemeClr val="tx1"/>
                </a:solidFill>
              </a:rPr>
              <a:t>MH-POLY ELECTROMECHS, INC</a:t>
            </a:r>
            <a:endParaRPr lang="en-PH" sz="1100" dirty="0">
              <a:solidFill>
                <a:schemeClr val="tx1"/>
              </a:solidFill>
            </a:endParaRPr>
          </a:p>
          <a:p>
            <a:pPr marL="342900" lvl="0" indent="-342900">
              <a:buFont typeface="+mj-lt"/>
              <a:buAutoNum type="arabicPeriod"/>
            </a:pPr>
            <a:r>
              <a:rPr lang="en-US" sz="1100" dirty="0">
                <a:solidFill>
                  <a:schemeClr val="tx1"/>
                </a:solidFill>
              </a:rPr>
              <a:t>ELOHIM INDUSTRIAL SALES, INC</a:t>
            </a:r>
            <a:endParaRPr lang="en-PH" sz="1100" dirty="0">
              <a:solidFill>
                <a:schemeClr val="tx1"/>
              </a:solidFill>
            </a:endParaRPr>
          </a:p>
          <a:p>
            <a:pPr marL="342900" lvl="0" indent="-342900">
              <a:buFont typeface="+mj-lt"/>
              <a:buAutoNum type="arabicPeriod"/>
            </a:pPr>
            <a:r>
              <a:rPr lang="en-US" sz="1100" dirty="0">
                <a:solidFill>
                  <a:schemeClr val="tx1"/>
                </a:solidFill>
              </a:rPr>
              <a:t>MECHANICAL HANDLING EQUIPMENT COMPANY INC</a:t>
            </a:r>
            <a:endParaRPr lang="en-PH" sz="1100" dirty="0">
              <a:solidFill>
                <a:schemeClr val="tx1"/>
              </a:solidFill>
            </a:endParaRPr>
          </a:p>
          <a:p>
            <a:pPr marL="342900" lvl="0" indent="-342900">
              <a:buFont typeface="+mj-lt"/>
              <a:buAutoNum type="arabicPeriod"/>
            </a:pPr>
            <a:r>
              <a:rPr lang="en-US" sz="1100" dirty="0">
                <a:solidFill>
                  <a:schemeClr val="tx1"/>
                </a:solidFill>
              </a:rPr>
              <a:t>8GIG KONSTRUCT, INC</a:t>
            </a:r>
            <a:endParaRPr lang="en-PH" sz="1100" dirty="0">
              <a:solidFill>
                <a:schemeClr val="tx1"/>
              </a:solidFill>
            </a:endParaRPr>
          </a:p>
          <a:p>
            <a:pPr marL="342900" lvl="0" indent="-342900">
              <a:buFont typeface="+mj-lt"/>
              <a:buAutoNum type="arabicPeriod"/>
            </a:pPr>
            <a:r>
              <a:rPr lang="en-US" sz="1100" dirty="0">
                <a:solidFill>
                  <a:schemeClr val="tx1"/>
                </a:solidFill>
              </a:rPr>
              <a:t>INFINITE INTEGRATED SYSTEMS, INC</a:t>
            </a:r>
            <a:endParaRPr lang="en-PH" sz="1100" dirty="0">
              <a:solidFill>
                <a:schemeClr val="tx1"/>
              </a:solidFill>
            </a:endParaRPr>
          </a:p>
          <a:p>
            <a:pPr marL="342900" lvl="0" indent="-342900">
              <a:buFont typeface="+mj-lt"/>
              <a:buAutoNum type="arabicPeriod"/>
            </a:pPr>
            <a:r>
              <a:rPr lang="en-US" sz="1100" dirty="0">
                <a:solidFill>
                  <a:schemeClr val="tx1"/>
                </a:solidFill>
              </a:rPr>
              <a:t>INFINITE POWER SYSTEMS, INC</a:t>
            </a:r>
            <a:endParaRPr lang="en-PH" sz="1100" dirty="0">
              <a:solidFill>
                <a:schemeClr val="tx1"/>
              </a:solidFill>
            </a:endParaRPr>
          </a:p>
          <a:p>
            <a:pPr marL="342900" lvl="0" indent="-342900">
              <a:buFont typeface="+mj-lt"/>
              <a:buAutoNum type="arabicPeriod"/>
            </a:pPr>
            <a:r>
              <a:rPr lang="en-US" sz="1100" dirty="0">
                <a:solidFill>
                  <a:schemeClr val="tx1"/>
                </a:solidFill>
              </a:rPr>
              <a:t>RLC ELECTRICAL SERVICES, INC</a:t>
            </a:r>
            <a:endParaRPr lang="en-PH" sz="1100" dirty="0">
              <a:solidFill>
                <a:schemeClr val="tx1"/>
              </a:solidFill>
            </a:endParaRPr>
          </a:p>
          <a:p>
            <a:pPr marL="342900" lvl="0" indent="-342900">
              <a:buFont typeface="+mj-lt"/>
              <a:buAutoNum type="arabicPeriod"/>
            </a:pPr>
            <a:r>
              <a:rPr lang="en-US" sz="1100" dirty="0">
                <a:solidFill>
                  <a:schemeClr val="tx1"/>
                </a:solidFill>
              </a:rPr>
              <a:t>WHOLESALE ELECTRIC ASIA (PHILIPPINES), INC</a:t>
            </a:r>
            <a:endParaRPr lang="en-PH" sz="1100" dirty="0">
              <a:solidFill>
                <a:schemeClr val="tx1"/>
              </a:solidFill>
            </a:endParaRPr>
          </a:p>
          <a:p>
            <a:pPr marL="342900" lvl="0" indent="-342900">
              <a:buFont typeface="+mj-lt"/>
              <a:buAutoNum type="arabicPeriod"/>
            </a:pPr>
            <a:r>
              <a:rPr lang="en-US" sz="1100" dirty="0">
                <a:solidFill>
                  <a:schemeClr val="tx1"/>
                </a:solidFill>
              </a:rPr>
              <a:t>ROGANDO CONSTRUCTION CORP</a:t>
            </a:r>
          </a:p>
          <a:p>
            <a:pPr marL="342900" lvl="0" indent="-342900">
              <a:buFont typeface="+mj-lt"/>
              <a:buAutoNum type="arabicPeriod"/>
            </a:pPr>
            <a:r>
              <a:rPr lang="en-US" sz="1100" dirty="0">
                <a:solidFill>
                  <a:schemeClr val="tx1"/>
                </a:solidFill>
              </a:rPr>
              <a:t>EQUIPMENT AUTOMATION SOLUTION TECHNIQUE (EAST), INC</a:t>
            </a:r>
            <a:endParaRPr lang="en-PH" sz="1100" dirty="0">
              <a:solidFill>
                <a:schemeClr val="tx1"/>
              </a:solidFill>
            </a:endParaRPr>
          </a:p>
          <a:p>
            <a:pPr marL="342900" lvl="0" indent="-342900">
              <a:buFont typeface="+mj-lt"/>
              <a:buAutoNum type="arabicPeriod"/>
            </a:pPr>
            <a:r>
              <a:rPr lang="en-US" sz="1100" dirty="0">
                <a:solidFill>
                  <a:schemeClr val="tx1"/>
                </a:solidFill>
              </a:rPr>
              <a:t>ECO PLAZA BUILDING</a:t>
            </a:r>
            <a:endParaRPr lang="en-PH" sz="1100" dirty="0">
              <a:solidFill>
                <a:schemeClr val="tx1"/>
              </a:solidFill>
            </a:endParaRPr>
          </a:p>
          <a:p>
            <a:pPr marL="342900" lvl="0" indent="-342900">
              <a:buFont typeface="+mj-lt"/>
              <a:buAutoNum type="arabicPeriod"/>
            </a:pPr>
            <a:r>
              <a:rPr lang="en-US" sz="1100" dirty="0">
                <a:solidFill>
                  <a:schemeClr val="tx1"/>
                </a:solidFill>
              </a:rPr>
              <a:t>CAPTURED ENERGIE GREEN SOLUTION, INC</a:t>
            </a:r>
            <a:endParaRPr lang="en-PH" sz="1100" dirty="0">
              <a:solidFill>
                <a:schemeClr val="tx1"/>
              </a:solidFill>
            </a:endParaRPr>
          </a:p>
          <a:p>
            <a:pPr marL="342900" lvl="0" indent="-342900">
              <a:buFont typeface="+mj-lt"/>
              <a:buAutoNum type="arabicPeriod"/>
            </a:pPr>
            <a:r>
              <a:rPr lang="en-US" sz="1100" dirty="0">
                <a:solidFill>
                  <a:schemeClr val="tx1"/>
                </a:solidFill>
              </a:rPr>
              <a:t>GTECH SOLUTIONS, IN</a:t>
            </a:r>
            <a:endParaRPr lang="en-PH" sz="1100" dirty="0">
              <a:solidFill>
                <a:schemeClr val="tx1"/>
              </a:solidFill>
            </a:endParaRPr>
          </a:p>
          <a:p>
            <a:pPr marL="342900" lvl="0" indent="-342900">
              <a:buFont typeface="+mj-lt"/>
              <a:buAutoNum type="arabicPeriod"/>
            </a:pPr>
            <a:r>
              <a:rPr lang="en-US" sz="1100" dirty="0">
                <a:solidFill>
                  <a:schemeClr val="tx1"/>
                </a:solidFill>
              </a:rPr>
              <a:t>ACT CENTERLINE ELECTRICAL &amp; MECHANICAL CORPORATION</a:t>
            </a:r>
            <a:endParaRPr lang="en-PH" sz="1100" dirty="0">
              <a:solidFill>
                <a:schemeClr val="tx1"/>
              </a:solidFill>
            </a:endParaRPr>
          </a:p>
          <a:p>
            <a:pPr marL="342900" lvl="0" indent="-342900">
              <a:buFont typeface="+mj-lt"/>
              <a:buAutoNum type="arabicPeriod"/>
            </a:pPr>
            <a:r>
              <a:rPr lang="en-US" sz="1100" dirty="0">
                <a:solidFill>
                  <a:schemeClr val="tx1"/>
                </a:solidFill>
              </a:rPr>
              <a:t>ARCH JOVS DE GUZMAN</a:t>
            </a:r>
            <a:endParaRPr lang="en-PH" sz="1100" dirty="0">
              <a:solidFill>
                <a:schemeClr val="tx1"/>
              </a:solidFill>
            </a:endParaRPr>
          </a:p>
          <a:p>
            <a:pPr marL="342900" lvl="0" indent="-342900">
              <a:buFont typeface="+mj-lt"/>
              <a:buAutoNum type="arabicPeriod"/>
            </a:pPr>
            <a:r>
              <a:rPr lang="en-US" sz="1100" dirty="0">
                <a:solidFill>
                  <a:schemeClr val="tx1"/>
                </a:solidFill>
              </a:rPr>
              <a:t>IRAH JAMES DELA CRUZ</a:t>
            </a:r>
            <a:endParaRPr lang="en-PH" sz="1100" dirty="0">
              <a:solidFill>
                <a:schemeClr val="tx1"/>
              </a:solidFill>
            </a:endParaRPr>
          </a:p>
          <a:p>
            <a:pPr marL="342900" lvl="0" indent="-342900">
              <a:buFont typeface="+mj-lt"/>
              <a:buAutoNum type="arabicPeriod"/>
            </a:pPr>
            <a:r>
              <a:rPr lang="en-US" sz="1100" dirty="0">
                <a:solidFill>
                  <a:schemeClr val="tx1"/>
                </a:solidFill>
              </a:rPr>
              <a:t>FIRST PHILEC, INC</a:t>
            </a:r>
            <a:endParaRPr lang="en-PH" sz="1100" dirty="0">
              <a:solidFill>
                <a:schemeClr val="tx1"/>
              </a:solidFill>
            </a:endParaRPr>
          </a:p>
          <a:p>
            <a:pPr marL="342900" lvl="0" indent="-342900">
              <a:buFont typeface="+mj-lt"/>
              <a:buAutoNum type="arabicPeriod"/>
            </a:pPr>
            <a:r>
              <a:rPr lang="en-US" sz="1100" dirty="0">
                <a:solidFill>
                  <a:schemeClr val="tx1"/>
                </a:solidFill>
              </a:rPr>
              <a:t>A.G. ARAJA CONSTRUCTION AND DEVELOPMENT CORP.</a:t>
            </a:r>
            <a:endParaRPr lang="en-PH" sz="1100" dirty="0">
              <a:solidFill>
                <a:schemeClr val="tx1"/>
              </a:solidFill>
            </a:endParaRPr>
          </a:p>
          <a:p>
            <a:pPr marL="342900" lvl="0" indent="-342900">
              <a:buFont typeface="+mj-lt"/>
              <a:buAutoNum type="arabicPeriod"/>
            </a:pPr>
            <a:r>
              <a:rPr lang="en-US" sz="1100" dirty="0">
                <a:solidFill>
                  <a:schemeClr val="tx1"/>
                </a:solidFill>
              </a:rPr>
              <a:t>DATASHIELD OEM SOLUTIONS, INC</a:t>
            </a:r>
            <a:endParaRPr lang="en-PH" sz="1100" dirty="0">
              <a:solidFill>
                <a:schemeClr val="tx1"/>
              </a:solidFill>
            </a:endParaRPr>
          </a:p>
          <a:p>
            <a:pPr marL="342900" lvl="0" indent="-342900">
              <a:buFont typeface="+mj-lt"/>
              <a:buAutoNum type="arabicPeriod"/>
            </a:pPr>
            <a:r>
              <a:rPr lang="en-US" sz="1100" dirty="0">
                <a:solidFill>
                  <a:schemeClr val="tx1"/>
                </a:solidFill>
              </a:rPr>
              <a:t>METALLFIT, INC</a:t>
            </a:r>
            <a:endParaRPr lang="en-PH" sz="1100" dirty="0">
              <a:solidFill>
                <a:schemeClr val="tx1"/>
              </a:solidFill>
            </a:endParaRPr>
          </a:p>
          <a:p>
            <a:pPr marL="342900" lvl="0" indent="-342900">
              <a:buFont typeface="+mj-lt"/>
              <a:buAutoNum type="arabicPeriod"/>
            </a:pPr>
            <a:r>
              <a:rPr lang="en-US" sz="1100" dirty="0">
                <a:solidFill>
                  <a:schemeClr val="tx1"/>
                </a:solidFill>
              </a:rPr>
              <a:t>STAHL BUILDING SYSTEMS, INC</a:t>
            </a:r>
            <a:endParaRPr lang="en-PH" sz="1100" dirty="0">
              <a:solidFill>
                <a:schemeClr val="tx1"/>
              </a:solidFill>
            </a:endParaRPr>
          </a:p>
          <a:p>
            <a:pPr marL="342900" lvl="0" indent="-342900">
              <a:buFont typeface="+mj-lt"/>
              <a:buAutoNum type="arabicPeriod"/>
            </a:pPr>
            <a:r>
              <a:rPr lang="en-US" sz="1100" dirty="0">
                <a:solidFill>
                  <a:schemeClr val="tx1"/>
                </a:solidFill>
              </a:rPr>
              <a:t>PASIG GREEN PASTURE CHRISTIAN SCHOOL</a:t>
            </a:r>
            <a:endParaRPr lang="en-PH" sz="1100" dirty="0">
              <a:solidFill>
                <a:schemeClr val="tx1"/>
              </a:solidFill>
            </a:endParaRPr>
          </a:p>
          <a:p>
            <a:pPr marL="342900" lvl="0" indent="-342900">
              <a:buFont typeface="+mj-lt"/>
              <a:buAutoNum type="arabicPeriod"/>
            </a:pPr>
            <a:r>
              <a:rPr lang="en-US" sz="1100" dirty="0">
                <a:solidFill>
                  <a:schemeClr val="tx1"/>
                </a:solidFill>
              </a:rPr>
              <a:t>OPERATION AND MAINTENANCE TECHNOLOGY PHILIPPINES, INC</a:t>
            </a:r>
            <a:endParaRPr lang="en-PH" sz="1100" dirty="0">
              <a:solidFill>
                <a:schemeClr val="tx1"/>
              </a:solidFill>
            </a:endParaRPr>
          </a:p>
          <a:p>
            <a:pPr marL="342900" lvl="0" indent="-342900">
              <a:buFont typeface="+mj-lt"/>
              <a:buAutoNum type="arabicPeriod"/>
            </a:pPr>
            <a:r>
              <a:rPr lang="en-US" sz="1100" dirty="0">
                <a:solidFill>
                  <a:schemeClr val="tx1"/>
                </a:solidFill>
              </a:rPr>
              <a:t>R. DAN AND COMPANY INC</a:t>
            </a:r>
            <a:endParaRPr lang="en-PH" sz="1100" dirty="0">
              <a:solidFill>
                <a:schemeClr val="tx1"/>
              </a:solidFill>
            </a:endParaRPr>
          </a:p>
          <a:p>
            <a:pPr marL="342900" lvl="0" indent="-342900">
              <a:buFont typeface="+mj-lt"/>
              <a:buAutoNum type="arabicPeriod"/>
            </a:pPr>
            <a:r>
              <a:rPr lang="en-US" sz="1100" dirty="0">
                <a:solidFill>
                  <a:schemeClr val="tx1"/>
                </a:solidFill>
              </a:rPr>
              <a:t>ACASYSKBAR DEVELOPMENT CORPORATION</a:t>
            </a:r>
          </a:p>
          <a:p>
            <a:pPr marL="342900" lvl="0" indent="-342900">
              <a:buFont typeface="+mj-lt"/>
              <a:buAutoNum type="arabicPeriod"/>
            </a:pPr>
            <a:r>
              <a:rPr lang="en-US" sz="1100" dirty="0">
                <a:solidFill>
                  <a:schemeClr val="tx1"/>
                </a:solidFill>
              </a:rPr>
              <a:t>ROCKWELL PRIMARIES DEVELOPMENT CORPORATION</a:t>
            </a:r>
          </a:p>
          <a:p>
            <a:pPr marL="342900" lvl="0" indent="-342900">
              <a:buFont typeface="+mj-lt"/>
              <a:buAutoNum type="arabicPeriod"/>
            </a:pPr>
            <a:r>
              <a:rPr lang="en-US" sz="1100" dirty="0">
                <a:solidFill>
                  <a:schemeClr val="tx1"/>
                </a:solidFill>
              </a:rPr>
              <a:t>MAKATI DEVELOPMENT CORPORATION</a:t>
            </a:r>
          </a:p>
          <a:p>
            <a:pPr marL="342900" lvl="0" indent="-342900">
              <a:buFont typeface="+mj-lt"/>
              <a:buAutoNum type="arabicPeriod"/>
            </a:pPr>
            <a:r>
              <a:rPr lang="en-US" sz="1100" dirty="0">
                <a:solidFill>
                  <a:schemeClr val="tx1"/>
                </a:solidFill>
              </a:rPr>
              <a:t>FLUX WEBER ELECTRIC CORPORATION</a:t>
            </a:r>
          </a:p>
          <a:p>
            <a:pPr marL="342900" lvl="0" indent="-342900">
              <a:buFont typeface="+mj-lt"/>
              <a:buAutoNum type="arabicPeriod"/>
            </a:pPr>
            <a:r>
              <a:rPr lang="en-US" sz="1100" dirty="0">
                <a:solidFill>
                  <a:schemeClr val="tx1"/>
                </a:solidFill>
              </a:rPr>
              <a:t>HILLMARCS CORPORATION</a:t>
            </a:r>
          </a:p>
          <a:p>
            <a:pPr marL="342900" lvl="0" indent="-342900">
              <a:buFont typeface="+mj-lt"/>
              <a:buAutoNum type="arabicPeriod"/>
            </a:pPr>
            <a:r>
              <a:rPr lang="en-US" sz="1100" dirty="0">
                <a:solidFill>
                  <a:schemeClr val="tx1"/>
                </a:solidFill>
              </a:rPr>
              <a:t>ROBINSONS LAND</a:t>
            </a:r>
          </a:p>
          <a:p>
            <a:pPr marL="342900" lvl="0" indent="-342900">
              <a:buFont typeface="+mj-lt"/>
              <a:buAutoNum type="arabicPeriod"/>
            </a:pPr>
            <a:r>
              <a:rPr lang="en-US" sz="1100" dirty="0">
                <a:solidFill>
                  <a:schemeClr val="tx1"/>
                </a:solidFill>
              </a:rPr>
              <a:t>ORTIGAS &amp; COMPANY</a:t>
            </a:r>
          </a:p>
          <a:p>
            <a:pPr marL="342900" lvl="0" indent="-342900">
              <a:buFont typeface="+mj-lt"/>
              <a:buAutoNum type="arabicPeriod"/>
            </a:pPr>
            <a:r>
              <a:rPr lang="en-US" sz="1100" dirty="0">
                <a:solidFill>
                  <a:schemeClr val="tx1"/>
                </a:solidFill>
              </a:rPr>
              <a:t>WILCON DEPOT</a:t>
            </a:r>
          </a:p>
          <a:p>
            <a:pPr marL="342900" lvl="0" indent="-342900">
              <a:buFont typeface="+mj-lt"/>
              <a:buAutoNum type="arabicPeriod"/>
            </a:pPr>
            <a:r>
              <a:rPr lang="en-US" sz="1100" dirty="0">
                <a:solidFill>
                  <a:schemeClr val="tx1"/>
                </a:solidFill>
              </a:rPr>
              <a:t>WALTERMART</a:t>
            </a:r>
          </a:p>
          <a:p>
            <a:pPr marL="342900" lvl="0" indent="-342900">
              <a:buFont typeface="+mj-lt"/>
              <a:buAutoNum type="arabicPeriod"/>
            </a:pPr>
            <a:r>
              <a:rPr lang="en-US" sz="1100" dirty="0">
                <a:solidFill>
                  <a:schemeClr val="tx1"/>
                </a:solidFill>
              </a:rPr>
              <a:t>MONOCRETE</a:t>
            </a:r>
          </a:p>
          <a:p>
            <a:pPr marL="342900" lvl="0" indent="-342900">
              <a:buFont typeface="+mj-lt"/>
              <a:buAutoNum type="arabicPeriod"/>
            </a:pPr>
            <a:r>
              <a:rPr lang="en-US" sz="1100" dirty="0">
                <a:solidFill>
                  <a:schemeClr val="tx1"/>
                </a:solidFill>
              </a:rPr>
              <a:t>ADGO ARCHITECTURE AND DESIGN INC.</a:t>
            </a:r>
          </a:p>
          <a:p>
            <a:pPr marL="342900" lvl="0" indent="-342900">
              <a:buFont typeface="+mj-lt"/>
              <a:buAutoNum type="arabicPeriod"/>
            </a:pPr>
            <a:endParaRPr lang="en-US" sz="1100" dirty="0">
              <a:solidFill>
                <a:schemeClr val="tx1"/>
              </a:solidFill>
            </a:endParaRPr>
          </a:p>
          <a:p>
            <a:pPr marL="342900" lvl="0" indent="-342900">
              <a:buFont typeface="+mj-lt"/>
              <a:buAutoNum type="arabicPeriod"/>
            </a:pPr>
            <a:endParaRPr lang="en-PH" sz="1100" dirty="0">
              <a:solidFill>
                <a:schemeClr val="tx1"/>
              </a:solidFill>
            </a:endParaRPr>
          </a:p>
          <a:p>
            <a:pPr marL="342900" lvl="0" indent="-342900">
              <a:buFont typeface="+mj-lt"/>
              <a:buAutoNum type="arabicPeriod"/>
            </a:pPr>
            <a:endParaRPr lang="en-PH" dirty="0">
              <a:solidFill>
                <a:schemeClr val="tx1"/>
              </a:solidFill>
            </a:endParaRPr>
          </a:p>
        </p:txBody>
      </p:sp>
      <p:pic>
        <p:nvPicPr>
          <p:cNvPr id="5" name="Picture 4">
            <a:extLst>
              <a:ext uri="{FF2B5EF4-FFF2-40B4-BE49-F238E27FC236}">
                <a16:creationId xmlns:a16="http://schemas.microsoft.com/office/drawing/2014/main" id="{0111F198-DCA5-4E43-92E4-DCB03A81593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Tree>
    <p:extLst>
      <p:ext uri="{BB962C8B-B14F-4D97-AF65-F5344CB8AC3E}">
        <p14:creationId xmlns:p14="http://schemas.microsoft.com/office/powerpoint/2010/main" val="222707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059582"/>
            <a:ext cx="3024336" cy="4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10574EC9-06FD-49BE-9842-48021362ABB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283"/>
          <a:stretch/>
        </p:blipFill>
        <p:spPr>
          <a:xfrm>
            <a:off x="7236296" y="60480"/>
            <a:ext cx="1907704" cy="679747"/>
          </a:xfrm>
          <a:prstGeom prst="rect">
            <a:avLst/>
          </a:prstGeom>
        </p:spPr>
      </p:pic>
      <p:sp>
        <p:nvSpPr>
          <p:cNvPr id="8" name="Title 2">
            <a:extLst>
              <a:ext uri="{FF2B5EF4-FFF2-40B4-BE49-F238E27FC236}">
                <a16:creationId xmlns:a16="http://schemas.microsoft.com/office/drawing/2014/main" id="{DF9DD7CF-BD16-E342-B1F3-67D874287CBA}"/>
              </a:ext>
            </a:extLst>
          </p:cNvPr>
          <p:cNvSpPr txBox="1">
            <a:spLocks/>
          </p:cNvSpPr>
          <p:nvPr/>
        </p:nvSpPr>
        <p:spPr>
          <a:xfrm>
            <a:off x="253616" y="461820"/>
            <a:ext cx="7199936" cy="432048"/>
          </a:xfrm>
          <a:prstGeom prst="rect">
            <a:avLst/>
          </a:prstGeom>
        </p:spPr>
        <p:txBody>
          <a:bodyPr lIns="77120" tIns="38560" rIns="77120" bIns="38560"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3000" b="1" dirty="0">
                <a:cs typeface="Arial" pitchFamily="34" charset="0"/>
              </a:rPr>
              <a:t>Appendix C: Business Permits</a:t>
            </a:r>
          </a:p>
        </p:txBody>
      </p:sp>
      <p:pic>
        <p:nvPicPr>
          <p:cNvPr id="2" name="Picture 1">
            <a:extLst>
              <a:ext uri="{FF2B5EF4-FFF2-40B4-BE49-F238E27FC236}">
                <a16:creationId xmlns:a16="http://schemas.microsoft.com/office/drawing/2014/main" id="{87C9F4D8-C2DF-44AA-8104-1926D3F00213}"/>
              </a:ext>
            </a:extLst>
          </p:cNvPr>
          <p:cNvPicPr>
            <a:picLocks noChangeAspect="1"/>
          </p:cNvPicPr>
          <p:nvPr/>
        </p:nvPicPr>
        <p:blipFill>
          <a:blip r:embed="rId4"/>
          <a:stretch>
            <a:fillRect/>
          </a:stretch>
        </p:blipFill>
        <p:spPr>
          <a:xfrm>
            <a:off x="1023987" y="1059582"/>
            <a:ext cx="2829597" cy="4024000"/>
          </a:xfrm>
          <a:prstGeom prst="rect">
            <a:avLst/>
          </a:prstGeom>
        </p:spPr>
      </p:pic>
    </p:spTree>
    <p:extLst>
      <p:ext uri="{BB962C8B-B14F-4D97-AF65-F5344CB8AC3E}">
        <p14:creationId xmlns:p14="http://schemas.microsoft.com/office/powerpoint/2010/main" val="320964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6456</TotalTime>
  <Words>1506</Words>
  <Application>Microsoft Office PowerPoint</Application>
  <PresentationFormat>On-screen Show (16:9)</PresentationFormat>
  <Paragraphs>376</Paragraphs>
  <Slides>38</Slides>
  <Notes>12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4" baseType="lpstr">
      <vt:lpstr>Arial</vt:lpstr>
      <vt:lpstr>Calibri</vt:lpstr>
      <vt:lpstr>Century Gothic</vt:lpstr>
      <vt:lpstr>Wingdings</vt:lpstr>
      <vt:lpstr>Office Theme</vt:lpstr>
      <vt:lpstr>Bitmap Image</vt:lpstr>
      <vt:lpstr>Company Profile</vt:lpstr>
      <vt:lpstr>WCL Group of Companies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Recent Projects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Appendices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Metallfit</dc:creator>
  <cp:lastModifiedBy>Metallfit</cp:lastModifiedBy>
  <cp:revision>766</cp:revision>
  <cp:lastPrinted>2018-10-02T09:34:15Z</cp:lastPrinted>
  <dcterms:created xsi:type="dcterms:W3CDTF">2018-05-31T08:47:54Z</dcterms:created>
  <dcterms:modified xsi:type="dcterms:W3CDTF">2019-02-26T07:21:37Z</dcterms:modified>
</cp:coreProperties>
</file>